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62" r:id="rId3"/>
    <p:sldId id="274" r:id="rId4"/>
    <p:sldId id="275" r:id="rId5"/>
    <p:sldId id="257" r:id="rId6"/>
    <p:sldId id="258" r:id="rId7"/>
    <p:sldId id="263" r:id="rId8"/>
    <p:sldId id="259" r:id="rId9"/>
    <p:sldId id="267" r:id="rId10"/>
    <p:sldId id="270" r:id="rId11"/>
    <p:sldId id="268" r:id="rId12"/>
    <p:sldId id="269" r:id="rId13"/>
    <p:sldId id="260" r:id="rId14"/>
    <p:sldId id="266" r:id="rId15"/>
    <p:sldId id="265" r:id="rId16"/>
    <p:sldId id="261" r:id="rId17"/>
    <p:sldId id="264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FA4B-316F-4259-B19E-8972D25E827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0AE6-2309-4CDE-8247-6E37024C5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FA4B-316F-4259-B19E-8972D25E827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0AE6-2309-4CDE-8247-6E37024C5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FA4B-316F-4259-B19E-8972D25E827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0AE6-2309-4CDE-8247-6E37024C5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FA4B-316F-4259-B19E-8972D25E827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0AE6-2309-4CDE-8247-6E37024C5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FA4B-316F-4259-B19E-8972D25E827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0AE6-2309-4CDE-8247-6E37024C5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FA4B-316F-4259-B19E-8972D25E827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0AE6-2309-4CDE-8247-6E37024C55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FA4B-316F-4259-B19E-8972D25E827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0AE6-2309-4CDE-8247-6E37024C5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FA4B-316F-4259-B19E-8972D25E827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0AE6-2309-4CDE-8247-6E37024C5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FA4B-316F-4259-B19E-8972D25E827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0AE6-2309-4CDE-8247-6E37024C5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FA4B-316F-4259-B19E-8972D25E827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0F0AE6-2309-4CDE-8247-6E37024C5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FA4B-316F-4259-B19E-8972D25E827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0AE6-2309-4CDE-8247-6E37024C5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CFDFA4B-316F-4259-B19E-8972D25E827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00F0AE6-2309-4CDE-8247-6E37024C55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708920"/>
            <a:ext cx="4993443" cy="3324687"/>
          </a:xfrm>
        </p:spPr>
        <p:txBody>
          <a:bodyPr/>
          <a:lstStyle/>
          <a:p>
            <a:r>
              <a:rPr lang="ru-RU"/>
              <a:t>ОГЭ </a:t>
            </a:r>
            <a:r>
              <a:rPr lang="ru-RU" smtClean="0"/>
              <a:t>и </a:t>
            </a:r>
            <a:r>
              <a:rPr lang="ru-RU" dirty="0"/>
              <a:t>ВПР как средство диагностики функциональной </a:t>
            </a:r>
            <a:r>
              <a:rPr lang="ru-RU" smtClean="0"/>
              <a:t>грамотности </a:t>
            </a:r>
            <a:r>
              <a:rPr lang="ru-RU" smtClean="0"/>
              <a:t>учащихся.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3808" y="5589240"/>
            <a:ext cx="5794760" cy="623314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 № 69  г Красноярск                       Сидорова Л.А.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err="1" smtClean="0">
                <a:solidFill>
                  <a:srgbClr val="FF0000"/>
                </a:solidFill>
              </a:rPr>
              <a:t>впр</a:t>
            </a:r>
            <a:r>
              <a:rPr lang="ru-RU" cap="none" dirty="0" smtClean="0">
                <a:solidFill>
                  <a:srgbClr val="FF0000"/>
                </a:solidFill>
              </a:rPr>
              <a:t> 6 класс</a:t>
            </a:r>
            <a:endParaRPr lang="ru-RU" cap="none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9528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9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520940" cy="548640"/>
          </a:xfrm>
        </p:spPr>
        <p:txBody>
          <a:bodyPr/>
          <a:lstStyle/>
          <a:p>
            <a:r>
              <a:rPr lang="ru-RU" sz="14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оставьте точки на карте по приведённым ниже координатам. обозначьте эти точки соответственно цифрами 1 и 2.</a:t>
            </a:r>
            <a:br>
              <a:rPr lang="ru-RU" sz="140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1 – 19° ю. ш. 45° в. д.</a:t>
            </a:r>
            <a:br>
              <a:rPr lang="ru-RU" sz="140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2 – 43° с. ш. 45° в. д.</a:t>
            </a:r>
            <a:br>
              <a:rPr lang="ru-RU" sz="140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направлении от точки 1 расположена точка 2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dirty="0">
                <a:solidFill>
                  <a:srgbClr val="000000"/>
                </a:solidFill>
                <a:latin typeface="Verdana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0720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ВПР 6 класс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0" y="1916832"/>
            <a:ext cx="765905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7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err="1" smtClean="0">
                <a:solidFill>
                  <a:srgbClr val="FF0000"/>
                </a:solidFill>
              </a:rPr>
              <a:t>впр</a:t>
            </a:r>
            <a:r>
              <a:rPr lang="ru-RU" cap="none" dirty="0" smtClean="0">
                <a:solidFill>
                  <a:srgbClr val="FF0000"/>
                </a:solidFill>
              </a:rPr>
              <a:t> ,</a:t>
            </a:r>
            <a:r>
              <a:rPr lang="ru-RU" cap="none" dirty="0" err="1" smtClean="0">
                <a:solidFill>
                  <a:srgbClr val="FF0000"/>
                </a:solidFill>
              </a:rPr>
              <a:t>огэ</a:t>
            </a:r>
            <a:r>
              <a:rPr lang="ru-RU" cap="none" dirty="0" smtClean="0">
                <a:solidFill>
                  <a:srgbClr val="FF0000"/>
                </a:solidFill>
              </a:rPr>
              <a:t> 7-11класс</a:t>
            </a:r>
            <a:endParaRPr lang="ru-RU" cap="none" dirty="0">
              <a:solidFill>
                <a:srgbClr val="FF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161312" cy="537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Работа со статистическим материалом.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статистическим материалам мы, как правило, относим графики, схемы, таблицы, диаграммы, матрицы данных и т.п. Успешное выполнение именно этих заданий формирует не только естественнонаучную, но и математическую область функциональной грамотности.</a:t>
            </a:r>
          </a:p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таким типовым заданиям в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и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 можно отнести следующие:</a:t>
            </a:r>
          </a:p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заданного показателя по формуле, выбирая необходимые данные из таблицы</a:t>
            </a:r>
          </a:p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с климатограммами</a:t>
            </a:r>
          </a:p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эмпирических зависимостей на основе данных таблицы</a:t>
            </a:r>
          </a:p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географии.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5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err="1" smtClean="0">
                <a:solidFill>
                  <a:srgbClr val="FF0000"/>
                </a:solidFill>
              </a:rPr>
              <a:t>огэ</a:t>
            </a:r>
            <a:r>
              <a:rPr lang="ru-RU" cap="none" dirty="0" smtClean="0">
                <a:solidFill>
                  <a:srgbClr val="FF0000"/>
                </a:solidFill>
              </a:rPr>
              <a:t> 9 класс</a:t>
            </a:r>
            <a:endParaRPr lang="ru-RU" cap="none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848135"/>
              </p:ext>
            </p:extLst>
          </p:nvPr>
        </p:nvGraphicFramePr>
        <p:xfrm>
          <a:off x="611562" y="3140968"/>
          <a:ext cx="7758560" cy="1548668"/>
        </p:xfrm>
        <a:graphic>
          <a:graphicData uri="http://schemas.openxmlformats.org/drawingml/2006/table">
            <a:tbl>
              <a:tblPr/>
              <a:tblGrid>
                <a:gridCol w="1939640"/>
                <a:gridCol w="1939640"/>
                <a:gridCol w="1939640"/>
                <a:gridCol w="1939640"/>
              </a:tblGrid>
              <a:tr h="39042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</a:rPr>
                        <a:t>Годы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</a:rPr>
                        <a:t>Среднегодоваячисленность</a:t>
                      </a:r>
                    </a:p>
                    <a:p>
                      <a:pPr algn="ctr"/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</a:rPr>
                        <a:t>населения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</a:rPr>
                        <a:t>Общийприрост</a:t>
                      </a:r>
                    </a:p>
                    <a:p>
                      <a:pPr algn="ctr"/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</a:rPr>
                        <a:t>населения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</a:rPr>
                        <a:t>Миграционныйприрост</a:t>
                      </a:r>
                    </a:p>
                    <a:p>
                      <a:pPr algn="ctr"/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</a:rPr>
                        <a:t>населения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25462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2008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142 742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–10,3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351,7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62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2009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142 785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96,3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345,2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62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2010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142 849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31,9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271,5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62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2011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142 961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191,0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320,1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104418"/>
            <a:ext cx="8352928" cy="17901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3480" rIns="91440" bIns="63480" numCol="1" anchor="ctr" anchorCtr="0" compatLnSpc="1">
            <a:prstTxWarp prst="textNoShape">
              <a:avLst/>
            </a:prstTxWarp>
            <a:spAutoFit/>
          </a:bodyPr>
          <a:lstStyle>
            <a:lvl1pPr indent="119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В каком из указанных годов превышение числа иммигрантов над числом эмигрантов в РФ было наибольшим?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Компоненты изменения общей численности населения РФ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в 2008–2011 гг. (тыс. человек)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1) 2008 г.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2) 2009 г.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3) 2010 г.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4) 2011 г.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013176"/>
            <a:ext cx="77048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Иммигранты — приехавшие в страну. Эмигранты — уехавшие из страны. Следовательно, превышение числа иммигрантов над числом эмигрантов показывает миграционный прирост населения. Наибольшим (351,7) он был в 2008 году.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указан под номером 1</a:t>
            </a:r>
          </a:p>
        </p:txBody>
      </p:sp>
    </p:spTree>
    <p:extLst>
      <p:ext uri="{BB962C8B-B14F-4D97-AF65-F5344CB8AC3E}">
        <p14:creationId xmlns:p14="http://schemas.microsoft.com/office/powerpoint/2010/main" val="41773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480" y="1196752"/>
            <a:ext cx="7520940" cy="548640"/>
          </a:xfrm>
        </p:spPr>
        <p:txBody>
          <a:bodyPr/>
          <a:lstStyle/>
          <a:p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ВПР,ОГЭ 7 класс</a:t>
            </a: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карту мира и рисунки с изображением климатограмм, построенных по данным метеонаблюдений в разных частях земли, и выполните задания.</a:t>
            </a:r>
            <a:b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карте мира территории, для которых построены изображённые на рисунках климатограммы, показаны квадратами с соответствующими номерами климатограмм. определите, какому климатическому поясу соответствует каждая </a:t>
            </a:r>
            <a:r>
              <a:rPr lang="ru-RU" sz="1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климатограмма</a:t>
            </a: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подпишите название климатических поясов под соответствующими климатограммами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456621" cy="250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537321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 — умеренный;           2 — тропический;       3 — экваториальный.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0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182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27336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2" y="2038176"/>
            <a:ext cx="55149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4272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живёт в Нижнем Новгороде. Урок по какому предмету у Ирины в школе в указанное Вами время? Используйте для ответа приведённое расписание уроков.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какому предмету в это же время у её сверстницы Анны, которая живёт в Иркутске, если у неё такое же расписание уроков, что и у Ирины.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9" y="69269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7 класс.  </a:t>
            </a:r>
          </a:p>
          <a:p>
            <a:r>
              <a:rPr lang="ru-RU" dirty="0" smtClean="0"/>
              <a:t>1.а) Какой природный процесс отображён на схеме?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5" y="1484784"/>
            <a:ext cx="765437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4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72189"/>
            <a:ext cx="864095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формировать навыки работы с тестами различных видов;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усилить индивидуальную работу со слабоуспевающими учащимися, организовать повторение пройденного материала;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обратить особое внимание на формирование географической компетентности: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языком географии (термины, понятия, умение читать географические карты);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привязывать событие к конкретному месту в пространстве;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выделять географическую информацию, необходимую для решения данной проблемы;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сделать вывод и сформулировать правильный ответ;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формировать географические компетенции на основе имеющегося у учащихся опыта решения различных проблем познавательного и практического характера и использованием широкого спектра знаний и умений, которые им дает школьная география.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5.Правильно подбирать текстовый материал, чтобы он нес в себе воспитательный характер, связь с жизнью 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210" y="377738"/>
            <a:ext cx="796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требования и формы заданий  ВПР и ОГЭ учителю необходимо: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996952"/>
            <a:ext cx="3960440" cy="548640"/>
          </a:xfrm>
        </p:spPr>
        <p:txBody>
          <a:bodyPr/>
          <a:lstStyle/>
          <a:p>
            <a:pPr algn="ctr"/>
            <a:r>
              <a:rPr lang="ru-RU" sz="1400" spc="-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800" b="1" spc="-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1800" spc="-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1800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рассматривается, как способность использовать все постоянно приобретаемые в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</a:t>
            </a:r>
            <a:r>
              <a:rPr lang="ru-RU" sz="1800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отношений </a:t>
            </a:r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pc="-1" dirty="0">
                <a:latin typeface="Arial"/>
              </a:rPr>
              <a:t/>
            </a:r>
            <a:br>
              <a:rPr lang="ru-RU" spc="-1" dirty="0">
                <a:latin typeface="Arial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54417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5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Всероссийские проверочные работы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– это комплексный проект в области оценки качества образования, направленный на развитие единого образовательного пространства в Российской Федерации, мониторинг введения Федеральных государственных образовательных стандартов (ФГОС), формирование единых ориентиров в оценке результатов обучения, единых стандартизированных подходов к оцениванию образовательных достижений обучающихся.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368788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Указанные цели достигаются за счет проведения ВПР в единое время по единым комплектам заданий, а также за счет использования единых для всей страны критериев оценивания.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Ключевыми </a:t>
            </a:r>
            <a:r>
              <a:rPr lang="ru-RU" dirty="0">
                <a:solidFill>
                  <a:srgbClr val="FF0000"/>
                </a:solidFill>
              </a:rPr>
              <a:t>особенностями ВПР в основной школе </a:t>
            </a:r>
            <a:r>
              <a:rPr lang="ru-RU" dirty="0" smtClean="0">
                <a:solidFill>
                  <a:srgbClr val="FF0000"/>
                </a:solidFill>
              </a:rPr>
              <a:t>являются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smtClean="0"/>
              <a:t>− </a:t>
            </a:r>
            <a:r>
              <a:rPr lang="ru-RU" dirty="0"/>
              <a:t>соответствие ФГОС;</a:t>
            </a:r>
          </a:p>
          <a:p>
            <a:r>
              <a:rPr lang="ru-RU" dirty="0" smtClean="0"/>
              <a:t>− </a:t>
            </a:r>
            <a:r>
              <a:rPr lang="ru-RU" dirty="0"/>
              <a:t>соответствие отечественным традициям преподавания учебных предметов;</a:t>
            </a:r>
          </a:p>
          <a:p>
            <a:r>
              <a:rPr lang="ru-RU" dirty="0" smtClean="0"/>
              <a:t>− </a:t>
            </a:r>
            <a:r>
              <a:rPr lang="ru-RU" dirty="0"/>
              <a:t>учет национально-культурной и языковой специфики многонационального российского общества;</a:t>
            </a:r>
          </a:p>
          <a:p>
            <a:r>
              <a:rPr lang="ru-RU" dirty="0" smtClean="0"/>
              <a:t>− </a:t>
            </a:r>
            <a:r>
              <a:rPr lang="ru-RU" dirty="0"/>
              <a:t>отбор для контроля наиболее значимых аспектов подготовки как с точки зрения использования результатов обучения в повседневной жизни, так и с точки зрения продолжения образования;</a:t>
            </a:r>
          </a:p>
          <a:p>
            <a:r>
              <a:rPr lang="ru-RU" dirty="0" smtClean="0"/>
              <a:t>− </a:t>
            </a:r>
            <a:r>
              <a:rPr lang="ru-RU" dirty="0"/>
              <a:t>использование только заданий открытого типа.</a:t>
            </a:r>
          </a:p>
        </p:txBody>
      </p:sp>
    </p:spTree>
    <p:extLst>
      <p:ext uri="{BB962C8B-B14F-4D97-AF65-F5344CB8AC3E}">
        <p14:creationId xmlns:p14="http://schemas.microsoft.com/office/powerpoint/2010/main" val="26996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Основнóй</a:t>
            </a:r>
            <a:r>
              <a:rPr lang="ru-RU" dirty="0"/>
              <a:t> государственный </a:t>
            </a:r>
            <a:r>
              <a:rPr lang="ru-RU" dirty="0" err="1"/>
              <a:t>экзáмен</a:t>
            </a:r>
            <a:r>
              <a:rPr lang="ru-RU" dirty="0"/>
              <a:t> (ОГЭ) — итоговый экзамен за курс основного общего образования в России. Служит для контроля знаний, полученных учащимися за 9 лет, а также для приёма в учреждения среднего профессионального образования (колледжи и техникумы).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5934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ОГЭ представляет собой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 smtClean="0"/>
              <a:t>-форму </a:t>
            </a:r>
            <a:r>
              <a:rPr lang="ru-RU" dirty="0"/>
              <a:t>организации экзаменов с использованием заданий стандартизированной формы,</a:t>
            </a:r>
          </a:p>
          <a:p>
            <a:endParaRPr lang="ru-RU" dirty="0"/>
          </a:p>
          <a:p>
            <a:r>
              <a:rPr lang="ru-RU" dirty="0" smtClean="0"/>
              <a:t>-выполнение </a:t>
            </a:r>
            <a:r>
              <a:rPr lang="ru-RU" dirty="0"/>
              <a:t>которых позволяет установить уровень освоения федерального государственного образовательного стандарта основного общего образования (ФГОС ООО).</a:t>
            </a:r>
          </a:p>
        </p:txBody>
      </p:sp>
    </p:spTree>
    <p:extLst>
      <p:ext uri="{BB962C8B-B14F-4D97-AF65-F5344CB8AC3E}">
        <p14:creationId xmlns:p14="http://schemas.microsoft.com/office/powerpoint/2010/main" val="22931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520940" cy="54864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географии функциональная грамотность формируется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достижением, прежде всего, предметных результатов через: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7520940" cy="3579849"/>
          </a:xfrm>
        </p:spPr>
        <p:txBody>
          <a:bodyPr/>
          <a:lstStyle/>
          <a:p>
            <a:r>
              <a:rPr lang="ru-RU" sz="2800" dirty="0"/>
              <a:t>- работу с текстом</a:t>
            </a:r>
          </a:p>
          <a:p>
            <a:endParaRPr lang="ru-RU" sz="2800" dirty="0"/>
          </a:p>
          <a:p>
            <a:r>
              <a:rPr lang="ru-RU" sz="2800" dirty="0"/>
              <a:t>- работу с географической картой</a:t>
            </a:r>
          </a:p>
          <a:p>
            <a:endParaRPr lang="ru-RU" sz="2800" dirty="0"/>
          </a:p>
          <a:p>
            <a:r>
              <a:rPr lang="ru-RU" sz="2800" dirty="0"/>
              <a:t>- работу со статистическими данными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5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Работа с текстом.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проблем, существующих сегодня на уроке географии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среднестатистический ученик не хочет и не умеет читать и анализировать прочитанное.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сдаче ОГЭ и ВПР учащиеся невнимательно читают задания и инструкции к ним и в связи с этим неправильно выполняют задания.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ведь почти в каждом задании по географии в самом тексте находятся «подсказки», которые помогают его выполнить. Их только надо уметь найти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520940" cy="54864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6632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1.Антарктическая кругосветная экспедиция 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2016 г. из порта г. Кейптаун в большое плавание отправилась команда Антарктической кругосветной экспедиции, которая завершилась в марте 2017 г. Это масштабный исследовательский проект Швейцарского полярного института и Российского географического общества (РГО). Экспедиция прошла по намеченному маршруту на российском научно – исследовательском судне «Академик Трешников», оснащенном современными научными лабораториями, вспомогательными плавсредствами и даже тремя вертолетами. На борту судна находились 50 студентов из университетов разных стран мира, которые принимали участие в проекте «Морской университет РГО». В его рамках в течение 25 дней молодые специалисты под руководством опытных ученых проводили океанографические и гидрометеорологические исследования в пределах антарктического и субантарктического климатических поясов.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а) С территории какого государства отправилась в большое плавание команда Антарктической кругосветной экспедиции?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б) Какие типы воздушных масс формируют климат акватории, в пределах которой происходили исследования, указанные в тексте? (Запишите развернутый ответ)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в) Объясните, почему период с декабря по март наиболее благоприятен для проведения исследовательских работ экспедиции. (Запишите развернутый ответ) </a:t>
            </a:r>
          </a:p>
          <a:p>
            <a:r>
              <a:rPr lang="ru-RU" dirty="0" smtClean="0"/>
              <a:t>2. Определите регион России по его краткому описанию.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область расположена в Европейской части страны и граничит с зарубежными странами.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Бóльшая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часть ее территории расположена за полярным кругом. Большое значение имеет наличие на ее территории железных руд и руд цветных металлов. На территории области работает крупная АЭС.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Работа географической картой.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848872" cy="40324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стандарте сказано, что формирование картографической грамотности – цель географического образования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географии главный метод исследования – картографический.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ОГЭ, ЕГЭ и ВПР по географии требуют от школьника: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умения читать карту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владеть приемом наложения карт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развитого пространственного представления картографической информации.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чаще всего вызывают у ребят затруднения именно эти задания: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задания на определение географического объекта по его координатам и обратная – нахождение географических координат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объекта,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задание, требующее владения приемом наложения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карт,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задания, требующие развитого пространственного воображения и знания карты</a:t>
            </a:r>
            <a:r>
              <a:rPr lang="ru-RU" sz="1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cap="none" dirty="0" err="1" smtClean="0">
                <a:solidFill>
                  <a:srgbClr val="FF0000"/>
                </a:solidFill>
              </a:rPr>
              <a:t>впр,огэ</a:t>
            </a:r>
            <a:r>
              <a:rPr lang="ru-RU" sz="1800" cap="none" dirty="0" smtClean="0">
                <a:solidFill>
                  <a:srgbClr val="FF0000"/>
                </a:solidFill>
              </a:rPr>
              <a:t> 7-9 класс</a:t>
            </a:r>
            <a:endParaRPr lang="ru-RU" sz="1800" cap="none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520940" cy="3579849"/>
          </a:xfrm>
        </p:spPr>
        <p:txBody>
          <a:bodyPr/>
          <a:lstStyle/>
          <a:p>
            <a:r>
              <a:rPr lang="ru-RU" dirty="0"/>
              <a:t>На рисунках представлены варианты профиля рельефа местности, построенные на основе карты по линии А—В разными учащимися. Какой из профилей построен верно?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63" y="1494031"/>
            <a:ext cx="2247319" cy="419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935" y="580526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А и В находятся на одной высоте — 115 м. По этому показателю подходит только ответ 4. Этот профиль совпадает с рельефом, здесь указано двойное снижение высоты.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22" y="1631727"/>
            <a:ext cx="3297237" cy="417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3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220</TotalTime>
  <Words>1121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Углы</vt:lpstr>
      <vt:lpstr>Презентация PowerPoint</vt:lpstr>
      <vt:lpstr> Функциональная грамотность - рассматривается, как способность использовать все постоянно приобретаемые в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 . </vt:lpstr>
      <vt:lpstr>Презентация PowerPoint</vt:lpstr>
      <vt:lpstr>Презентация PowerPoint</vt:lpstr>
      <vt:lpstr>В географии функциональная грамотность формируется  достижением, прежде всего, предметных результатов через:  </vt:lpstr>
      <vt:lpstr>Работа с текстом.  </vt:lpstr>
      <vt:lpstr>Презентация PowerPoint</vt:lpstr>
      <vt:lpstr>Работа географической картой. </vt:lpstr>
      <vt:lpstr>впр,огэ 7-9 класс</vt:lpstr>
      <vt:lpstr>впр 6 класс</vt:lpstr>
      <vt:lpstr>Поставьте точки на карте по приведённым ниже координатам. обозначьте эти точки соответственно цифрами 1 и 2. точка 1 – 19° ю. ш. 45° в. д. точка 2 – 43° с. ш. 45° в. д. в каком направлении от точки 1 расположена точка 2? </vt:lpstr>
      <vt:lpstr>впр ,огэ 7-11класс</vt:lpstr>
      <vt:lpstr>Работа со статистическим материалом. </vt:lpstr>
      <vt:lpstr>огэ 9 класс</vt:lpstr>
      <vt:lpstr> ВПР,ОГЭ 7 класс  Рассмотрите карту мира и рисунки с изображением климатограмм, построенных по данным метеонаблюдений в разных частях земли, и выполните задания. на карте мира территории, для которых построены изображённые на рисунках климатограммы, показаны квадратами с соответствующими номерами климатограмм. определите, какому климатическому поясу соответствует каждая климатограмма.  подпишите название климатических поясов под соответствующими климатограммами.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сидорова</dc:creator>
  <cp:lastModifiedBy>ксения сидорова</cp:lastModifiedBy>
  <cp:revision>18</cp:revision>
  <dcterms:created xsi:type="dcterms:W3CDTF">2022-03-22T06:23:26Z</dcterms:created>
  <dcterms:modified xsi:type="dcterms:W3CDTF">2022-03-23T12:51:52Z</dcterms:modified>
</cp:coreProperties>
</file>