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9" r:id="rId2"/>
    <p:sldId id="284" r:id="rId3"/>
    <p:sldId id="285" r:id="rId4"/>
    <p:sldId id="283" r:id="rId5"/>
    <p:sldId id="286" r:id="rId6"/>
    <p:sldId id="287" r:id="rId7"/>
    <p:sldId id="288" r:id="rId8"/>
    <p:sldId id="289" r:id="rId9"/>
    <p:sldId id="310" r:id="rId10"/>
    <p:sldId id="269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298" r:id="rId19"/>
    <p:sldId id="299" r:id="rId20"/>
    <p:sldId id="296" r:id="rId21"/>
    <p:sldId id="300" r:id="rId22"/>
    <p:sldId id="302" r:id="rId23"/>
    <p:sldId id="303" r:id="rId24"/>
    <p:sldId id="304" r:id="rId25"/>
    <p:sldId id="305" r:id="rId26"/>
    <p:sldId id="307" r:id="rId27"/>
    <p:sldId id="308" r:id="rId28"/>
    <p:sldId id="309" r:id="rId29"/>
    <p:sldId id="306" r:id="rId30"/>
    <p:sldId id="31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B19"/>
    <a:srgbClr val="FAFAF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7" autoAdjust="0"/>
  </p:normalViewPr>
  <p:slideViewPr>
    <p:cSldViewPr>
      <p:cViewPr varScale="1">
        <p:scale>
          <a:sx n="79" d="100"/>
          <a:sy n="79" d="100"/>
        </p:scale>
        <p:origin x="157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74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52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7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95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79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95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4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97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177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4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059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56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7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7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5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7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4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3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660" y="1988840"/>
            <a:ext cx="6120680" cy="2981134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ru-RU" b="1" dirty="0">
                <a:solidFill>
                  <a:srgbClr val="C00000"/>
                </a:solidFill>
              </a:rPr>
              <a:t>Использование различных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электронных площадок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для изучения английского языка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 уроках и дома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DD2AEF-8C94-42BB-99E3-53D3F478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871" y="4944578"/>
            <a:ext cx="2446658" cy="162940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B5B254-B8F3-4B44-A179-461B397B01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151" y="4741341"/>
            <a:ext cx="704280" cy="66246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679CD76-A5C5-4039-A847-690DB13C1585}"/>
              </a:ext>
            </a:extLst>
          </p:cNvPr>
          <p:cNvSpPr txBox="1">
            <a:spLocks/>
          </p:cNvSpPr>
          <p:nvPr/>
        </p:nvSpPr>
        <p:spPr>
          <a:xfrm>
            <a:off x="179512" y="6021288"/>
            <a:ext cx="4139952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600"/>
              </a:lnSpc>
            </a:pPr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</a:rPr>
              <a:t>Чепурная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 Евгения Анатольевна</a:t>
            </a:r>
          </a:p>
          <a:p>
            <a:pPr algn="l">
              <a:lnSpc>
                <a:spcPts val="1600"/>
              </a:lnSpc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учитель английского языка</a:t>
            </a:r>
          </a:p>
          <a:p>
            <a:pPr algn="l">
              <a:lnSpc>
                <a:spcPts val="1600"/>
              </a:lnSpc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МБОУ СШ №69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366625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462E058-8F40-4EFD-9EF0-87E437BA7862}"/>
              </a:ext>
            </a:extLst>
          </p:cNvPr>
          <p:cNvSpPr txBox="1">
            <a:spLocks/>
          </p:cNvSpPr>
          <p:nvPr/>
        </p:nvSpPr>
        <p:spPr>
          <a:xfrm>
            <a:off x="646074" y="1638120"/>
            <a:ext cx="3528392" cy="50405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000"/>
              </a:lnSpc>
            </a:pPr>
            <a:r>
              <a:rPr lang="ru-RU" sz="28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Сайт:</a:t>
            </a:r>
            <a:r>
              <a:rPr lang="ru-RU" sz="28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</a:rPr>
              <a:t>www.duolingo.com</a:t>
            </a:r>
            <a:r>
              <a:rPr lang="en-US" sz="5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5400" b="1" i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Duolingo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3608B5F-DA6A-441F-9357-D1B8CB396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157" y="1314083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E95E78D-309B-401C-BC37-8741F1A15D34}"/>
              </a:ext>
            </a:extLst>
          </p:cNvPr>
          <p:cNvSpPr txBox="1">
            <a:spLocks/>
          </p:cNvSpPr>
          <p:nvPr/>
        </p:nvSpPr>
        <p:spPr>
          <a:xfrm>
            <a:off x="4672440" y="1605000"/>
            <a:ext cx="3897483" cy="50405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ts val="2000"/>
              </a:lnSpc>
            </a:pPr>
            <a:r>
              <a:rPr lang="ru-RU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Приложение для</a:t>
            </a:r>
            <a:r>
              <a:rPr lang="en-US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смартфонов: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algn="r">
              <a:lnSpc>
                <a:spcPts val="2000"/>
              </a:lnSpc>
            </a:pPr>
            <a:r>
              <a:rPr lang="en-US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2000" b="1" i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FA1D88-D7B2-43F6-A93F-7FEB2D8AF12B}"/>
              </a:ext>
            </a:extLst>
          </p:cNvPr>
          <p:cNvSpPr txBox="1">
            <a:spLocks/>
          </p:cNvSpPr>
          <p:nvPr/>
        </p:nvSpPr>
        <p:spPr>
          <a:xfrm>
            <a:off x="647052" y="2491350"/>
            <a:ext cx="7741372" cy="10754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800" b="1" dirty="0">
                <a:solidFill>
                  <a:schemeClr val="accent4"/>
                </a:solidFill>
                <a:latin typeface="Cambria" panose="02040503050406030204" pitchFamily="18" charset="0"/>
              </a:rPr>
              <a:t>Что нужно, чтобы начать работать:</a:t>
            </a:r>
          </a:p>
          <a:p>
            <a:pPr marL="342900" indent="-342900" algn="l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Зарегистрироваться учителю.</a:t>
            </a:r>
          </a:p>
          <a:p>
            <a:pPr marL="342900" indent="-342900" algn="l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В разделе </a:t>
            </a: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</a:rPr>
              <a:t>Duolingo for Schools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создать классы и аккаунты учеников.</a:t>
            </a:r>
          </a:p>
          <a:p>
            <a:pPr marL="342900" indent="-342900" algn="l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Выдать логины и пароли ученикам.</a:t>
            </a:r>
          </a:p>
          <a:p>
            <a:pPr algn="l">
              <a:lnSpc>
                <a:spcPts val="1800"/>
              </a:lnSpc>
            </a:pP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8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FCDAE59-FC86-4400-BDDE-43AC39C84990}"/>
              </a:ext>
            </a:extLst>
          </p:cNvPr>
          <p:cNvSpPr txBox="1">
            <a:spLocks/>
          </p:cNvSpPr>
          <p:nvPr/>
        </p:nvSpPr>
        <p:spPr>
          <a:xfrm>
            <a:off x="656933" y="3535590"/>
            <a:ext cx="7741372" cy="184995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400"/>
              </a:lnSpc>
            </a:pPr>
            <a:r>
              <a:rPr lang="ru-RU" sz="1600" b="1" dirty="0">
                <a:solidFill>
                  <a:schemeClr val="accent4"/>
                </a:solidFill>
                <a:latin typeface="Cambria" panose="02040503050406030204" pitchFamily="18" charset="0"/>
              </a:rPr>
              <a:t>Что позволяет ученикам:</a:t>
            </a: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Самостоятельно изучать английский и другие иностранные языки (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в своем темпе и в удобном для себя объеме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).</a:t>
            </a: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Обучение построено на анализе допущенных ошибок (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задания в которых допустил ошибку выдаются еще раз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).</a:t>
            </a: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Обучение происходит в игровой форме, задания разнообразны (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перевести предложение или слово на русский, перевести на английский, напечатать услышанное, перевести услышанное, произнести фразу на английском и т.д.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Выполнять задания учителя (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пройти уроки по конкретной карточке или набрать определенное количество опыта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4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C54AEB1-133E-42F7-9530-EC577B3EDBB2}"/>
              </a:ext>
            </a:extLst>
          </p:cNvPr>
          <p:cNvSpPr txBox="1">
            <a:spLocks/>
          </p:cNvSpPr>
          <p:nvPr/>
        </p:nvSpPr>
        <p:spPr>
          <a:xfrm>
            <a:off x="668791" y="5382344"/>
            <a:ext cx="7741372" cy="9396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100"/>
              </a:lnSpc>
            </a:pPr>
            <a:r>
              <a:rPr lang="ru-RU" sz="1400" b="1" dirty="0">
                <a:solidFill>
                  <a:schemeClr val="accent4"/>
                </a:solidFill>
                <a:latin typeface="Cambria" panose="02040503050406030204" pitchFamily="18" charset="0"/>
              </a:rPr>
              <a:t>Что позволяет учителю:</a:t>
            </a:r>
          </a:p>
          <a:p>
            <a:pPr marL="342900" indent="-342900" algn="l">
              <a:lnSpc>
                <a:spcPts val="11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Отслеживать прогресс каждого ученика, в том числе по карточкам.</a:t>
            </a:r>
          </a:p>
          <a:p>
            <a:pPr marL="342900" indent="-342900" algn="l">
              <a:lnSpc>
                <a:spcPts val="11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Задавать задания всему классу либо конкретному ученику и отслеживать результат выполнения.</a:t>
            </a:r>
          </a:p>
          <a:p>
            <a:pPr marL="342900" indent="-342900" algn="l">
              <a:lnSpc>
                <a:spcPts val="11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Отслеживать статистику по каждому классу по прохождению заданий и набранному опыту.</a:t>
            </a:r>
          </a:p>
          <a:p>
            <a:pPr marL="342900" indent="-342900" algn="l">
              <a:lnSpc>
                <a:spcPts val="1100"/>
              </a:lnSpc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100"/>
              </a:lnSpc>
            </a:pPr>
            <a:r>
              <a:rPr lang="en-US" sz="14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4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147208-0B9B-43C1-B059-2CA1E1E542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1948807"/>
            <a:ext cx="2899061" cy="4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7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Duolingo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FA1D88-D7B2-43F6-A93F-7FEB2D8AF12B}"/>
              </a:ext>
            </a:extLst>
          </p:cNvPr>
          <p:cNvSpPr txBox="1">
            <a:spLocks/>
          </p:cNvSpPr>
          <p:nvPr/>
        </p:nvSpPr>
        <p:spPr>
          <a:xfrm>
            <a:off x="778918" y="1448337"/>
            <a:ext cx="3780251" cy="74969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Так выглядит страница, на которой изучается иностранный язык:</a:t>
            </a:r>
          </a:p>
          <a:p>
            <a:pPr algn="l">
              <a:lnSpc>
                <a:spcPts val="18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3A1C52-2C89-4229-BE78-DB2BB17925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136" y="2029572"/>
            <a:ext cx="3817321" cy="224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7999259-7524-4A66-ABFE-77C1AA095DE7}"/>
              </a:ext>
            </a:extLst>
          </p:cNvPr>
          <p:cNvSpPr txBox="1">
            <a:spLocks/>
          </p:cNvSpPr>
          <p:nvPr/>
        </p:nvSpPr>
        <p:spPr>
          <a:xfrm>
            <a:off x="5172736" y="1458804"/>
            <a:ext cx="3600400" cy="74969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4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Перед началом изучения карточки есть возможность посмотреть теоретическую часть:</a:t>
            </a:r>
          </a:p>
          <a:p>
            <a:pPr algn="l">
              <a:lnSpc>
                <a:spcPts val="14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41CF2B-2708-4764-9B07-4B5551639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659" y="2094675"/>
            <a:ext cx="2736304" cy="2901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739C53-C7A3-4B13-A44B-EED5A20658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503" y="4882256"/>
            <a:ext cx="2550788" cy="1808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C6D1E9-C22E-4C90-9D35-31010F25F2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577" y="4474868"/>
            <a:ext cx="2736304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5C751AD-3E0E-466F-8BCA-5957333C57D6}"/>
              </a:ext>
            </a:extLst>
          </p:cNvPr>
          <p:cNvCxnSpPr>
            <a:cxnSpLocks/>
          </p:cNvCxnSpPr>
          <p:nvPr/>
        </p:nvCxnSpPr>
        <p:spPr>
          <a:xfrm flipH="1">
            <a:off x="3275856" y="3888406"/>
            <a:ext cx="3168352" cy="908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A462604-3AC1-44AD-8750-B5504A469017}"/>
              </a:ext>
            </a:extLst>
          </p:cNvPr>
          <p:cNvCxnSpPr>
            <a:cxnSpLocks/>
          </p:cNvCxnSpPr>
          <p:nvPr/>
        </p:nvCxnSpPr>
        <p:spPr>
          <a:xfrm flipH="1">
            <a:off x="5892699" y="4221088"/>
            <a:ext cx="580214" cy="10879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8E74C2D-CA7B-42F0-8987-8CD93393FF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371" y="5129834"/>
            <a:ext cx="2141864" cy="156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F0D16DF-0512-4342-8116-56D378D06370}"/>
              </a:ext>
            </a:extLst>
          </p:cNvPr>
          <p:cNvCxnSpPr>
            <a:cxnSpLocks/>
          </p:cNvCxnSpPr>
          <p:nvPr/>
        </p:nvCxnSpPr>
        <p:spPr>
          <a:xfrm>
            <a:off x="7370054" y="4202870"/>
            <a:ext cx="723310" cy="14295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A4F6C99-0AA3-4E47-B337-8183D93FEE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71" y="2031958"/>
            <a:ext cx="704280" cy="6624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5283D2-0198-4E83-B97C-3614A1D0E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144" y="2025940"/>
            <a:ext cx="704280" cy="66246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EF83CF2-37BF-44D5-864D-BF481DDD0A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809" y="1919217"/>
            <a:ext cx="704280" cy="66246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C63F96F-CC0B-4880-89ED-6CA759EA61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953" y="4342779"/>
            <a:ext cx="704280" cy="66246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CD2144A-CA1E-42A2-A607-D98F57127F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429" y="4736732"/>
            <a:ext cx="704280" cy="66246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0C17A03-9BE9-434E-B376-7BB57E056F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493" y="4977850"/>
            <a:ext cx="704280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54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Duolingo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FA1D88-D7B2-43F6-A93F-7FEB2D8AF12B}"/>
              </a:ext>
            </a:extLst>
          </p:cNvPr>
          <p:cNvSpPr txBox="1">
            <a:spLocks/>
          </p:cNvSpPr>
          <p:nvPr/>
        </p:nvSpPr>
        <p:spPr>
          <a:xfrm>
            <a:off x="778918" y="1448337"/>
            <a:ext cx="3780251" cy="74969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Страница учителя:</a:t>
            </a:r>
          </a:p>
          <a:p>
            <a:pPr algn="l">
              <a:lnSpc>
                <a:spcPts val="18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513B30-7B4C-4533-934B-D6FCE73A80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35" y="1802718"/>
            <a:ext cx="7267599" cy="434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C50A66-AAE4-4BF5-AF19-F1CE91F72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649777"/>
            <a:ext cx="704280" cy="6624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A55C78-E8DF-4B08-BB03-455BCA108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16" y="1655829"/>
            <a:ext cx="704280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6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Duolingo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FA1D88-D7B2-43F6-A93F-7FEB2D8AF12B}"/>
              </a:ext>
            </a:extLst>
          </p:cNvPr>
          <p:cNvSpPr txBox="1">
            <a:spLocks/>
          </p:cNvSpPr>
          <p:nvPr/>
        </p:nvSpPr>
        <p:spPr>
          <a:xfrm>
            <a:off x="654627" y="1448336"/>
            <a:ext cx="3780251" cy="74969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Страница класса:</a:t>
            </a:r>
          </a:p>
          <a:p>
            <a:pPr algn="l">
              <a:lnSpc>
                <a:spcPts val="18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E3C135-034E-48B0-8505-813CCF247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4262" y="1990211"/>
            <a:ext cx="3092393" cy="167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161EB2-7E08-44C2-A4D2-CF89141F0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850" y="3825044"/>
            <a:ext cx="229139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4AD4ED1-F179-4BC7-A495-6BC0269FD4B7}"/>
              </a:ext>
            </a:extLst>
          </p:cNvPr>
          <p:cNvSpPr txBox="1">
            <a:spLocks/>
          </p:cNvSpPr>
          <p:nvPr/>
        </p:nvSpPr>
        <p:spPr>
          <a:xfrm>
            <a:off x="5139542" y="1448335"/>
            <a:ext cx="3680929" cy="74969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Возможность отслеживать прогресс каждого ученика по темам:</a:t>
            </a:r>
          </a:p>
          <a:p>
            <a:pPr algn="l">
              <a:lnSpc>
                <a:spcPts val="18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B75AFE-7C3D-42AF-8A22-C594CB6AA6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537" y="1768890"/>
            <a:ext cx="3690748" cy="396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F92FC74-8597-49DB-BC6E-03172DF5571F}"/>
              </a:ext>
            </a:extLst>
          </p:cNvPr>
          <p:cNvCxnSpPr>
            <a:cxnSpLocks/>
          </p:cNvCxnSpPr>
          <p:nvPr/>
        </p:nvCxnSpPr>
        <p:spPr>
          <a:xfrm flipV="1">
            <a:off x="3491693" y="2371774"/>
            <a:ext cx="1680209" cy="2775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5C5A423-B5F2-4427-977E-0C737C95938E}"/>
              </a:ext>
            </a:extLst>
          </p:cNvPr>
          <p:cNvSpPr txBox="1">
            <a:spLocks/>
          </p:cNvSpPr>
          <p:nvPr/>
        </p:nvSpPr>
        <p:spPr>
          <a:xfrm>
            <a:off x="4559177" y="4208447"/>
            <a:ext cx="1459483" cy="214986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Возможность давать задания и отслеживать ход его выполнения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5C2579-ECA3-4B54-9E83-A961FD1BE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622438"/>
            <a:ext cx="704280" cy="6624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7A140C-37CD-4798-A18E-0CAFE58605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006" y="3703796"/>
            <a:ext cx="704280" cy="6624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5CD85B-1E42-4B8B-BA17-33E54ACEC1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176" y="1882964"/>
            <a:ext cx="704280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Duolingo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63B1276-D93B-46C7-9156-F35BA0C55074}"/>
              </a:ext>
            </a:extLst>
          </p:cNvPr>
          <p:cNvSpPr txBox="1">
            <a:spLocks/>
          </p:cNvSpPr>
          <p:nvPr/>
        </p:nvSpPr>
        <p:spPr>
          <a:xfrm>
            <a:off x="1115616" y="1700808"/>
            <a:ext cx="6840760" cy="259228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400"/>
              </a:lnSpc>
            </a:pPr>
            <a:r>
              <a:rPr lang="ru-RU" sz="2400" b="1" dirty="0">
                <a:solidFill>
                  <a:schemeClr val="accent4"/>
                </a:solidFill>
                <a:latin typeface="Cambria" panose="02040503050406030204" pitchFamily="18" charset="0"/>
              </a:rPr>
              <a:t>Возможности использования </a:t>
            </a:r>
          </a:p>
          <a:p>
            <a:pPr algn="l">
              <a:lnSpc>
                <a:spcPts val="2400"/>
              </a:lnSpc>
            </a:pPr>
            <a:r>
              <a:rPr lang="ru-RU" sz="2400" b="1" dirty="0">
                <a:solidFill>
                  <a:schemeClr val="accent4"/>
                </a:solidFill>
                <a:latin typeface="Cambria" panose="02040503050406030204" pitchFamily="18" charset="0"/>
              </a:rPr>
              <a:t>на уроках и дома:</a:t>
            </a:r>
          </a:p>
          <a:p>
            <a:pPr algn="l">
              <a:lnSpc>
                <a:spcPts val="2400"/>
              </a:lnSpc>
            </a:pPr>
            <a:endParaRPr lang="ru-RU" sz="2400" b="1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В качестве вводного «разогрева» в начале урока.</a:t>
            </a: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В качестве одного из домашних заданий.</a:t>
            </a: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В качестве самостоятельных дополнительных занятий.</a:t>
            </a:r>
          </a:p>
          <a:p>
            <a:pPr algn="l">
              <a:lnSpc>
                <a:spcPts val="1800"/>
              </a:lnSpc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24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074751-7BF3-4619-97DD-8A650D79C0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3645024"/>
            <a:ext cx="201622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597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462E058-8F40-4EFD-9EF0-87E437BA7862}"/>
              </a:ext>
            </a:extLst>
          </p:cNvPr>
          <p:cNvSpPr txBox="1">
            <a:spLocks/>
          </p:cNvSpPr>
          <p:nvPr/>
        </p:nvSpPr>
        <p:spPr>
          <a:xfrm>
            <a:off x="646074" y="1638120"/>
            <a:ext cx="3528392" cy="50405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000"/>
              </a:lnSpc>
            </a:pPr>
            <a:r>
              <a:rPr lang="ru-RU" sz="28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Сайт:</a:t>
            </a:r>
            <a:r>
              <a:rPr lang="ru-RU" sz="28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Cambria" panose="02040503050406030204" pitchFamily="18" charset="0"/>
              </a:rPr>
              <a:t>uchi.ru</a:t>
            </a:r>
            <a:r>
              <a:rPr lang="en-US" sz="5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5400" b="1" i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sz="3200" b="1" u="sng" dirty="0" err="1">
                <a:solidFill>
                  <a:schemeClr val="accent4"/>
                </a:solidFill>
                <a:latin typeface="Cambria" panose="02040503050406030204" pitchFamily="18" charset="0"/>
              </a:rPr>
              <a:t>Учи.ру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E95E78D-309B-401C-BC37-8741F1A15D34}"/>
              </a:ext>
            </a:extLst>
          </p:cNvPr>
          <p:cNvSpPr txBox="1">
            <a:spLocks/>
          </p:cNvSpPr>
          <p:nvPr/>
        </p:nvSpPr>
        <p:spPr>
          <a:xfrm>
            <a:off x="4672440" y="1605000"/>
            <a:ext cx="3897483" cy="50405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ts val="2000"/>
              </a:lnSpc>
            </a:pPr>
            <a:r>
              <a:rPr lang="ru-RU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Приложение для</a:t>
            </a:r>
            <a:r>
              <a:rPr lang="en-US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смартфонов: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algn="r">
              <a:lnSpc>
                <a:spcPts val="2000"/>
              </a:lnSpc>
            </a:pP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Отсутствует. </a:t>
            </a:r>
          </a:p>
          <a:p>
            <a:pPr algn="r">
              <a:lnSpc>
                <a:spcPts val="2000"/>
              </a:lnSpc>
            </a:pPr>
            <a:r>
              <a:rPr lang="ru-RU" sz="1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Необходимо использовать браузер</a:t>
            </a:r>
            <a:r>
              <a:rPr lang="en-US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2000" b="1" i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FA1D88-D7B2-43F6-A93F-7FEB2D8AF12B}"/>
              </a:ext>
            </a:extLst>
          </p:cNvPr>
          <p:cNvSpPr txBox="1">
            <a:spLocks/>
          </p:cNvSpPr>
          <p:nvPr/>
        </p:nvSpPr>
        <p:spPr>
          <a:xfrm>
            <a:off x="647052" y="2491350"/>
            <a:ext cx="7741372" cy="10754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400"/>
              </a:lnSpc>
            </a:pPr>
            <a:r>
              <a:rPr lang="ru-RU" sz="1600" b="1" dirty="0">
                <a:solidFill>
                  <a:schemeClr val="accent4"/>
                </a:solidFill>
                <a:latin typeface="Cambria" panose="02040503050406030204" pitchFamily="18" charset="0"/>
              </a:rPr>
              <a:t>Что нужно, чтобы начать работать:</a:t>
            </a: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Зарегистрироваться в качестве учителя.</a:t>
            </a: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Создать классы и аккаунты учеников (учителям-предметникам есть возможность присоединиться к классам, уже созданным другим учителем-классным руководителем).</a:t>
            </a: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Выдать логины и пароли ученикам.</a:t>
            </a:r>
          </a:p>
          <a:p>
            <a:pPr algn="l">
              <a:lnSpc>
                <a:spcPts val="14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FCDAE59-FC86-4400-BDDE-43AC39C84990}"/>
              </a:ext>
            </a:extLst>
          </p:cNvPr>
          <p:cNvSpPr txBox="1">
            <a:spLocks/>
          </p:cNvSpPr>
          <p:nvPr/>
        </p:nvSpPr>
        <p:spPr>
          <a:xfrm>
            <a:off x="646074" y="3666329"/>
            <a:ext cx="8119158" cy="184995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200"/>
              </a:lnSpc>
            </a:pPr>
            <a:r>
              <a:rPr lang="ru-RU" sz="1400" b="1" dirty="0">
                <a:solidFill>
                  <a:schemeClr val="accent4"/>
                </a:solidFill>
                <a:latin typeface="Cambria" panose="02040503050406030204" pitchFamily="18" charset="0"/>
              </a:rPr>
              <a:t>Что позволяет ученикам:</a:t>
            </a: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Самостоятельно изучать основные предметы, в том числе английский язык </a:t>
            </a:r>
            <a:b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(в своем темпе и в удобном для себя объеме). 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</a:rPr>
              <a:t>20 заданий в день бесплатны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Обучение построено на анализе допущенных ошибок </a:t>
            </a:r>
            <a:b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(задания в которых допустил ошибку выдаются еще раз).</a:t>
            </a: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Обучение происходит в игровой форме. Задания анимированы, красочны и разнообразны.</a:t>
            </a: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Выполнять задания учителя.</a:t>
            </a: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Участвовать в предметных и межпредметных олимпиадах. 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</a:rPr>
              <a:t>Участие бесплатное.</a:t>
            </a: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200"/>
              </a:lnSpc>
            </a:pPr>
            <a:r>
              <a:rPr lang="en-US" sz="14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4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C54AEB1-133E-42F7-9530-EC577B3EDBB2}"/>
              </a:ext>
            </a:extLst>
          </p:cNvPr>
          <p:cNvSpPr txBox="1">
            <a:spLocks/>
          </p:cNvSpPr>
          <p:nvPr/>
        </p:nvSpPr>
        <p:spPr>
          <a:xfrm>
            <a:off x="604564" y="4997650"/>
            <a:ext cx="7741372" cy="131167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100"/>
              </a:lnSpc>
            </a:pPr>
            <a:r>
              <a:rPr lang="ru-RU" sz="1400" b="1" dirty="0">
                <a:solidFill>
                  <a:schemeClr val="accent4"/>
                </a:solidFill>
                <a:latin typeface="Cambria" panose="02040503050406030204" pitchFamily="18" charset="0"/>
              </a:rPr>
              <a:t>Что позволяет учителю:</a:t>
            </a:r>
          </a:p>
          <a:p>
            <a:pPr marL="342900" indent="-342900" algn="l">
              <a:lnSpc>
                <a:spcPts val="11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Отслеживать прогресс каждого ученика, в том числе по карточкам.</a:t>
            </a:r>
          </a:p>
          <a:p>
            <a:pPr marL="342900" indent="-342900" algn="l">
              <a:lnSpc>
                <a:spcPts val="11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Задавать задания всему классу либо конкретному ученику и отслеживать ход и результат выполнения.</a:t>
            </a:r>
          </a:p>
          <a:p>
            <a:pPr marL="342900" indent="-342900" algn="l">
              <a:lnSpc>
                <a:spcPts val="11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Отслеживать статистику по каждому классу по прохождению заданий, в том числе по олимпиадам.</a:t>
            </a:r>
          </a:p>
          <a:p>
            <a:pPr marL="342900" indent="-342900" algn="l">
              <a:lnSpc>
                <a:spcPts val="11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Использовать функцию «Начать урок» (до 16:00 по будням) – в течение часа задания по предмету будут полностью бесплатными.</a:t>
            </a:r>
          </a:p>
          <a:p>
            <a:pPr marL="342900" indent="-342900" algn="l">
              <a:lnSpc>
                <a:spcPts val="1100"/>
              </a:lnSpc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100"/>
              </a:lnSpc>
            </a:pPr>
            <a:r>
              <a:rPr lang="en-US" sz="14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4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CE3B20B-D243-45B9-B656-BC9C0485C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0063" y="1251522"/>
            <a:ext cx="1375307" cy="137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54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Учи.ру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B7D1A7-6F44-46ED-A9F7-ACE7438018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862910"/>
            <a:ext cx="3528392" cy="470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649F975-72E8-4346-9FA1-433C396DF2ED}"/>
              </a:ext>
            </a:extLst>
          </p:cNvPr>
          <p:cNvSpPr txBox="1">
            <a:spLocks/>
          </p:cNvSpPr>
          <p:nvPr/>
        </p:nvSpPr>
        <p:spPr>
          <a:xfrm>
            <a:off x="778918" y="1448337"/>
            <a:ext cx="3780251" cy="74969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Страница учителя:</a:t>
            </a:r>
          </a:p>
          <a:p>
            <a:pPr algn="l">
              <a:lnSpc>
                <a:spcPts val="18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A6F094-C67A-41DE-8A9C-030EB3E9A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728132"/>
            <a:ext cx="704280" cy="6624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330387-E414-47CD-8AC5-D59C500E79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994" y="1862910"/>
            <a:ext cx="3595704" cy="4681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EC9A6CF-1835-45D8-9BC9-1C9304F23082}"/>
              </a:ext>
            </a:extLst>
          </p:cNvPr>
          <p:cNvSpPr txBox="1">
            <a:spLocks/>
          </p:cNvSpPr>
          <p:nvPr/>
        </p:nvSpPr>
        <p:spPr>
          <a:xfrm>
            <a:off x="4608173" y="1458804"/>
            <a:ext cx="3780251" cy="74969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Страница класса:</a:t>
            </a:r>
          </a:p>
          <a:p>
            <a:pPr algn="l">
              <a:lnSpc>
                <a:spcPts val="18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4A464A8-86FE-48D4-B429-76C1BB4E7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303" y="1691835"/>
            <a:ext cx="704280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2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Учи.ру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649F975-72E8-4346-9FA1-433C396DF2ED}"/>
              </a:ext>
            </a:extLst>
          </p:cNvPr>
          <p:cNvSpPr txBox="1">
            <a:spLocks/>
          </p:cNvSpPr>
          <p:nvPr/>
        </p:nvSpPr>
        <p:spPr>
          <a:xfrm>
            <a:off x="987080" y="1442499"/>
            <a:ext cx="3780251" cy="74969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Статистика класса:</a:t>
            </a:r>
          </a:p>
          <a:p>
            <a:pPr algn="l">
              <a:lnSpc>
                <a:spcPts val="18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D83441-CE9A-4658-9347-8CED716195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7" y="1823182"/>
            <a:ext cx="6809951" cy="437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A6F094-C67A-41DE-8A9C-030EB3E9A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844" y="1652448"/>
            <a:ext cx="704280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Учи.ру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649F975-72E8-4346-9FA1-433C396DF2ED}"/>
              </a:ext>
            </a:extLst>
          </p:cNvPr>
          <p:cNvSpPr txBox="1">
            <a:spLocks/>
          </p:cNvSpPr>
          <p:nvPr/>
        </p:nvSpPr>
        <p:spPr>
          <a:xfrm>
            <a:off x="987080" y="1442499"/>
            <a:ext cx="3780251" cy="74969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Так выглядят уроки:</a:t>
            </a:r>
          </a:p>
          <a:p>
            <a:pPr algn="l">
              <a:lnSpc>
                <a:spcPts val="18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E69AD0-36BB-4D6B-97FC-28D7D8FF5F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597" y="1817345"/>
            <a:ext cx="4709531" cy="29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A6F094-C67A-41DE-8A9C-030EB3E9A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685147"/>
            <a:ext cx="704280" cy="6624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AA18ED-5C32-4697-A803-E59D681F81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4914239"/>
            <a:ext cx="5303287" cy="132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3D8BC3-BC4D-4BDD-807E-E08F8F028BC1}"/>
              </a:ext>
            </a:extLst>
          </p:cNvPr>
          <p:cNvSpPr txBox="1">
            <a:spLocks/>
          </p:cNvSpPr>
          <p:nvPr/>
        </p:nvSpPr>
        <p:spPr>
          <a:xfrm>
            <a:off x="6084168" y="1817345"/>
            <a:ext cx="2106977" cy="74969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Существует возможность самостоятельно </a:t>
            </a:r>
            <a:r>
              <a:rPr lang="ru-RU" sz="1600" dirty="0">
                <a:solidFill>
                  <a:schemeClr val="accent4"/>
                </a:solidFill>
                <a:latin typeface="Cambria" panose="02040503050406030204" pitchFamily="18" charset="0"/>
              </a:rPr>
              <a:t>формировать задания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ученикам (как отдельным, так и всему классу), с выбором заданий и установкой срока выполнения </a:t>
            </a:r>
          </a:p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>
                <a:solidFill>
                  <a:schemeClr val="accent4"/>
                </a:solidFill>
                <a:latin typeface="Cambria" panose="02040503050406030204" pitchFamily="18" charset="0"/>
              </a:rPr>
              <a:t>проводить онлайн-уроки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6941143-CDE8-4C97-AF69-27B6EB4A5F40}"/>
              </a:ext>
            </a:extLst>
          </p:cNvPr>
          <p:cNvCxnSpPr>
            <a:cxnSpLocks/>
          </p:cNvCxnSpPr>
          <p:nvPr/>
        </p:nvCxnSpPr>
        <p:spPr>
          <a:xfrm flipH="1">
            <a:off x="7182140" y="4005064"/>
            <a:ext cx="774236" cy="11521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197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Учи.ру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649F975-72E8-4346-9FA1-433C396DF2ED}"/>
              </a:ext>
            </a:extLst>
          </p:cNvPr>
          <p:cNvSpPr txBox="1">
            <a:spLocks/>
          </p:cNvSpPr>
          <p:nvPr/>
        </p:nvSpPr>
        <p:spPr>
          <a:xfrm>
            <a:off x="987080" y="1442499"/>
            <a:ext cx="5313112" cy="74969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Отслеживание выполнения домашнего задания:</a:t>
            </a:r>
          </a:p>
          <a:p>
            <a:pPr algn="l">
              <a:lnSpc>
                <a:spcPts val="18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65F19-0D1B-4E7C-9121-1C40FE1D5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080" y="1917985"/>
            <a:ext cx="6393232" cy="3823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A6F094-C67A-41DE-8A9C-030EB3E9A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872" y="1802287"/>
            <a:ext cx="704280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5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660" y="1844824"/>
            <a:ext cx="6120680" cy="2549086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ru-RU" b="1" dirty="0">
                <a:solidFill>
                  <a:srgbClr val="C00000"/>
                </a:solidFill>
              </a:rPr>
              <a:t>Коротко: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об основных </a:t>
            </a:r>
            <a:b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нормативно-правовых аспектах электронного образования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38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Учи.ру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63B1276-D93B-46C7-9156-F35BA0C55074}"/>
              </a:ext>
            </a:extLst>
          </p:cNvPr>
          <p:cNvSpPr txBox="1">
            <a:spLocks/>
          </p:cNvSpPr>
          <p:nvPr/>
        </p:nvSpPr>
        <p:spPr>
          <a:xfrm>
            <a:off x="1115616" y="1700808"/>
            <a:ext cx="6840760" cy="259228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400"/>
              </a:lnSpc>
            </a:pPr>
            <a:r>
              <a:rPr lang="ru-RU" sz="2400" b="1" dirty="0">
                <a:solidFill>
                  <a:schemeClr val="accent4"/>
                </a:solidFill>
                <a:latin typeface="Cambria" panose="02040503050406030204" pitchFamily="18" charset="0"/>
              </a:rPr>
              <a:t>Возможности использования </a:t>
            </a:r>
          </a:p>
          <a:p>
            <a:pPr algn="l">
              <a:lnSpc>
                <a:spcPts val="2400"/>
              </a:lnSpc>
            </a:pPr>
            <a:r>
              <a:rPr lang="ru-RU" sz="2400" b="1" dirty="0">
                <a:solidFill>
                  <a:schemeClr val="accent4"/>
                </a:solidFill>
                <a:latin typeface="Cambria" panose="02040503050406030204" pitchFamily="18" charset="0"/>
              </a:rPr>
              <a:t>на уроках и дома:</a:t>
            </a:r>
          </a:p>
          <a:p>
            <a:pPr algn="l">
              <a:lnSpc>
                <a:spcPts val="2400"/>
              </a:lnSpc>
            </a:pPr>
            <a:endParaRPr lang="ru-RU" sz="2400" b="1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В качестве практического занятия на уроке (при условии наличия соответствующего технического оснащения).</a:t>
            </a: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В качестве одного из домашних заданий.</a:t>
            </a: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В качестве самостоятельных дополнительных занятий.</a:t>
            </a:r>
          </a:p>
          <a:p>
            <a:pPr algn="l">
              <a:lnSpc>
                <a:spcPts val="1800"/>
              </a:lnSpc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24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7A582A-4381-4EE5-ADF3-41608C2B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321496" cy="23214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6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462E058-8F40-4EFD-9EF0-87E437BA7862}"/>
              </a:ext>
            </a:extLst>
          </p:cNvPr>
          <p:cNvSpPr txBox="1">
            <a:spLocks/>
          </p:cNvSpPr>
          <p:nvPr/>
        </p:nvSpPr>
        <p:spPr>
          <a:xfrm>
            <a:off x="646074" y="1638120"/>
            <a:ext cx="3528392" cy="50405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000"/>
              </a:lnSpc>
            </a:pPr>
            <a:r>
              <a:rPr lang="ru-RU" sz="24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Сайт:</a:t>
            </a:r>
            <a:r>
              <a:rPr lang="ru-RU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en-US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2000"/>
              </a:lnSpc>
            </a:pP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learningapps.org</a:t>
            </a:r>
            <a:endParaRPr lang="ru-RU" sz="2400" b="1" i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 err="1">
                <a:solidFill>
                  <a:schemeClr val="accent4"/>
                </a:solidFill>
                <a:latin typeface="Cambria" panose="02040503050406030204" pitchFamily="18" charset="0"/>
              </a:rPr>
              <a:t>Learningapps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E95E78D-309B-401C-BC37-8741F1A15D34}"/>
              </a:ext>
            </a:extLst>
          </p:cNvPr>
          <p:cNvSpPr txBox="1">
            <a:spLocks/>
          </p:cNvSpPr>
          <p:nvPr/>
        </p:nvSpPr>
        <p:spPr>
          <a:xfrm>
            <a:off x="4672440" y="1605000"/>
            <a:ext cx="3897483" cy="50405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ts val="2000"/>
              </a:lnSpc>
            </a:pPr>
            <a:r>
              <a:rPr lang="ru-RU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Приложение для</a:t>
            </a:r>
            <a:r>
              <a:rPr lang="en-US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смартфонов: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algn="r">
              <a:lnSpc>
                <a:spcPts val="2000"/>
              </a:lnSpc>
            </a:pP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Отсутствует. </a:t>
            </a:r>
          </a:p>
          <a:p>
            <a:pPr algn="r">
              <a:lnSpc>
                <a:spcPts val="2000"/>
              </a:lnSpc>
            </a:pPr>
            <a:r>
              <a:rPr lang="ru-RU" sz="1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Необходимо использовать браузер</a:t>
            </a:r>
            <a:r>
              <a:rPr lang="en-US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2000" b="1" i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FA1D88-D7B2-43F6-A93F-7FEB2D8AF12B}"/>
              </a:ext>
            </a:extLst>
          </p:cNvPr>
          <p:cNvSpPr txBox="1">
            <a:spLocks/>
          </p:cNvSpPr>
          <p:nvPr/>
        </p:nvSpPr>
        <p:spPr>
          <a:xfrm>
            <a:off x="719829" y="2619149"/>
            <a:ext cx="7741372" cy="8478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600"/>
              </a:lnSpc>
            </a:pPr>
            <a:r>
              <a:rPr lang="ru-RU" sz="2000" b="1" dirty="0">
                <a:solidFill>
                  <a:schemeClr val="accent4"/>
                </a:solidFill>
                <a:latin typeface="Cambria" panose="02040503050406030204" pitchFamily="18" charset="0"/>
              </a:rPr>
              <a:t>Что нужно, чтобы начать работать:</a:t>
            </a:r>
          </a:p>
          <a:p>
            <a:pPr marL="342900" indent="-34290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Зарегистрироваться в качестве учителя.</a:t>
            </a:r>
          </a:p>
          <a:p>
            <a:pPr marL="342900" indent="-34290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Создать классы и аккаунты учеников.</a:t>
            </a:r>
          </a:p>
          <a:p>
            <a:pPr marL="342900" indent="-342900" algn="l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Выдать логины и пароли ученикам.</a:t>
            </a:r>
          </a:p>
          <a:p>
            <a:pPr algn="l">
              <a:lnSpc>
                <a:spcPts val="1600"/>
              </a:lnSpc>
            </a:pP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20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FCDAE59-FC86-4400-BDDE-43AC39C84990}"/>
              </a:ext>
            </a:extLst>
          </p:cNvPr>
          <p:cNvSpPr txBox="1">
            <a:spLocks/>
          </p:cNvSpPr>
          <p:nvPr/>
        </p:nvSpPr>
        <p:spPr>
          <a:xfrm>
            <a:off x="612861" y="4985334"/>
            <a:ext cx="8119158" cy="184995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500"/>
              </a:lnSpc>
            </a:pPr>
            <a:r>
              <a:rPr lang="ru-RU" sz="1800" b="1" dirty="0">
                <a:solidFill>
                  <a:schemeClr val="accent4"/>
                </a:solidFill>
                <a:latin typeface="Cambria" panose="02040503050406030204" pitchFamily="18" charset="0"/>
              </a:rPr>
              <a:t>Что позволяет ученикам:</a:t>
            </a:r>
          </a:p>
          <a:p>
            <a:pPr marL="342900" indent="-342900" algn="l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Выполнять проверочные задания (как в классе при наличии соответствующего технического оснащения – достаточно иметь смартфон, так и дома), созданные учителем в различных формах </a:t>
            </a:r>
            <a:b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(введи текст, найди пару, викторина, кроссворд, хронологическая линейка, сортировка и пр.)</a:t>
            </a:r>
            <a:endParaRPr lang="ru-RU" sz="1800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1500"/>
              </a:lnSpc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500"/>
              </a:lnSpc>
            </a:pP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8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C54AEB1-133E-42F7-9530-EC577B3EDBB2}"/>
              </a:ext>
            </a:extLst>
          </p:cNvPr>
          <p:cNvSpPr txBox="1">
            <a:spLocks/>
          </p:cNvSpPr>
          <p:nvPr/>
        </p:nvSpPr>
        <p:spPr>
          <a:xfrm>
            <a:off x="683441" y="3563679"/>
            <a:ext cx="7741372" cy="8478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400"/>
              </a:lnSpc>
            </a:pPr>
            <a:r>
              <a:rPr lang="ru-RU" sz="1800" b="1" dirty="0">
                <a:solidFill>
                  <a:schemeClr val="accent4"/>
                </a:solidFill>
                <a:latin typeface="Cambria" panose="02040503050406030204" pitchFamily="18" charset="0"/>
              </a:rPr>
              <a:t>Что позволяет учителю:</a:t>
            </a: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Самостоятельно создавать проверочные задания по пройденному материалу (</a:t>
            </a:r>
            <a:r>
              <a:rPr lang="ru-RU" sz="1800" dirty="0">
                <a:solidFill>
                  <a:schemeClr val="accent4"/>
                </a:solidFill>
                <a:latin typeface="Cambria" panose="02040503050406030204" pitchFamily="18" charset="0"/>
              </a:rPr>
              <a:t>по любым предметам!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Отслеживать прогресс каждого ученика по каждому заданию в режиме он-лайн.</a:t>
            </a: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Обойти проблему «списывания с ГДЗ».</a:t>
            </a: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Проверка заданий </a:t>
            </a:r>
            <a:r>
              <a:rPr lang="ru-RU" sz="1800" dirty="0" err="1">
                <a:solidFill>
                  <a:srgbClr val="002060"/>
                </a:solidFill>
                <a:latin typeface="Cambria" panose="02040503050406030204" pitchFamily="18" charset="0"/>
              </a:rPr>
              <a:t>осуществляетсяавтоматически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marL="342900" indent="-342900" algn="l">
              <a:lnSpc>
                <a:spcPts val="1400"/>
              </a:lnSpc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400"/>
              </a:lnSpc>
            </a:pP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8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39559D1-0C01-44BA-9066-B1482741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640" y="1374440"/>
            <a:ext cx="1459800" cy="109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6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 err="1">
                <a:solidFill>
                  <a:schemeClr val="accent4"/>
                </a:solidFill>
                <a:latin typeface="Cambria" panose="02040503050406030204" pitchFamily="18" charset="0"/>
              </a:rPr>
              <a:t>Learningapps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50585B8-CAA4-4BA4-B6EF-63505DFE1158}"/>
              </a:ext>
            </a:extLst>
          </p:cNvPr>
          <p:cNvSpPr txBox="1">
            <a:spLocks/>
          </p:cNvSpPr>
          <p:nvPr/>
        </p:nvSpPr>
        <p:spPr>
          <a:xfrm>
            <a:off x="791749" y="1484784"/>
            <a:ext cx="3780251" cy="46850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Варианты возможных заданий:</a:t>
            </a:r>
          </a:p>
          <a:p>
            <a:pPr algn="l">
              <a:lnSpc>
                <a:spcPts val="18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49316D-CEEC-4DF2-977E-4237BF272C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3231" y="1872668"/>
            <a:ext cx="5409506" cy="428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599E12-731D-40FA-967C-76AD3CFEB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112" y="1651837"/>
            <a:ext cx="704280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 err="1">
                <a:solidFill>
                  <a:schemeClr val="accent4"/>
                </a:solidFill>
                <a:latin typeface="Cambria" panose="02040503050406030204" pitchFamily="18" charset="0"/>
              </a:rPr>
              <a:t>Learningapps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4C471B-EEE0-4CC6-B30D-08A48B432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749" y="2205609"/>
            <a:ext cx="3792368" cy="313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50585B8-CAA4-4BA4-B6EF-63505DFE1158}"/>
              </a:ext>
            </a:extLst>
          </p:cNvPr>
          <p:cNvSpPr txBox="1">
            <a:spLocks/>
          </p:cNvSpPr>
          <p:nvPr/>
        </p:nvSpPr>
        <p:spPr>
          <a:xfrm>
            <a:off x="791749" y="1720067"/>
            <a:ext cx="3780251" cy="46850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Отслеживание выполнения задания:</a:t>
            </a:r>
          </a:p>
          <a:p>
            <a:pPr algn="l">
              <a:lnSpc>
                <a:spcPts val="18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599E12-731D-40FA-967C-76AD3CFEB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734" y="2036853"/>
            <a:ext cx="704280" cy="6624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05F05E-BFBA-4C92-AD04-81F08B2301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669" y="2852936"/>
            <a:ext cx="3648352" cy="321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7BAD68-BE48-4C4C-9A7A-1EEF984F7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699317"/>
            <a:ext cx="704280" cy="66246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CA628D9-99EA-4B27-A139-70F0D5501FFE}"/>
              </a:ext>
            </a:extLst>
          </p:cNvPr>
          <p:cNvSpPr txBox="1">
            <a:spLocks/>
          </p:cNvSpPr>
          <p:nvPr/>
        </p:nvSpPr>
        <p:spPr>
          <a:xfrm>
            <a:off x="4660719" y="2307625"/>
            <a:ext cx="3780251" cy="46850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Пример задания «Найди пару»:</a:t>
            </a:r>
          </a:p>
          <a:p>
            <a:pPr algn="l">
              <a:lnSpc>
                <a:spcPts val="18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3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 err="1">
                <a:solidFill>
                  <a:schemeClr val="accent4"/>
                </a:solidFill>
                <a:latin typeface="Cambria" panose="02040503050406030204" pitchFamily="18" charset="0"/>
              </a:rPr>
              <a:t>Learningapps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F326D75-3C46-4F50-9C1E-0944D0456943}"/>
              </a:ext>
            </a:extLst>
          </p:cNvPr>
          <p:cNvSpPr txBox="1">
            <a:spLocks/>
          </p:cNvSpPr>
          <p:nvPr/>
        </p:nvSpPr>
        <p:spPr>
          <a:xfrm>
            <a:off x="1115616" y="1700808"/>
            <a:ext cx="6840760" cy="259228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400"/>
              </a:lnSpc>
            </a:pPr>
            <a:r>
              <a:rPr lang="ru-RU" sz="2400" b="1" dirty="0">
                <a:solidFill>
                  <a:schemeClr val="accent4"/>
                </a:solidFill>
                <a:latin typeface="Cambria" panose="02040503050406030204" pitchFamily="18" charset="0"/>
              </a:rPr>
              <a:t>Возможности использования </a:t>
            </a:r>
          </a:p>
          <a:p>
            <a:pPr algn="l">
              <a:lnSpc>
                <a:spcPts val="2400"/>
              </a:lnSpc>
            </a:pPr>
            <a:r>
              <a:rPr lang="ru-RU" sz="2400" b="1" dirty="0">
                <a:solidFill>
                  <a:schemeClr val="accent4"/>
                </a:solidFill>
                <a:latin typeface="Cambria" panose="02040503050406030204" pitchFamily="18" charset="0"/>
              </a:rPr>
              <a:t>на уроках и дома:</a:t>
            </a:r>
          </a:p>
          <a:p>
            <a:pPr algn="l">
              <a:lnSpc>
                <a:spcPts val="2400"/>
              </a:lnSpc>
            </a:pPr>
            <a:endParaRPr lang="ru-RU" sz="2400" b="1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В качестве практического или проверочного задания на уроке (при условии наличия соответствующего технического оснащения).</a:t>
            </a: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В качестве одного из домашних заданий.</a:t>
            </a:r>
          </a:p>
          <a:p>
            <a:pPr algn="l">
              <a:lnSpc>
                <a:spcPts val="1800"/>
              </a:lnSpc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24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873697E-5C4C-47C5-99C1-9A90441635A8}"/>
              </a:ext>
            </a:extLst>
          </p:cNvPr>
          <p:cNvGrpSpPr/>
          <p:nvPr/>
        </p:nvGrpSpPr>
        <p:grpSpPr>
          <a:xfrm>
            <a:off x="5580112" y="4212087"/>
            <a:ext cx="2520280" cy="1890210"/>
            <a:chOff x="5580112" y="4212087"/>
            <a:chExt cx="2520280" cy="189021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4312599-7D18-41F3-87B8-CAFCA4E4A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212087"/>
              <a:ext cx="2520280" cy="189021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DAD586F-DFEE-49D6-A28B-A2662A29C43E}"/>
                </a:ext>
              </a:extLst>
            </p:cNvPr>
            <p:cNvSpPr/>
            <p:nvPr/>
          </p:nvSpPr>
          <p:spPr>
            <a:xfrm>
              <a:off x="6444208" y="5301208"/>
              <a:ext cx="154800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933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462E058-8F40-4EFD-9EF0-87E437BA7862}"/>
              </a:ext>
            </a:extLst>
          </p:cNvPr>
          <p:cNvSpPr txBox="1">
            <a:spLocks/>
          </p:cNvSpPr>
          <p:nvPr/>
        </p:nvSpPr>
        <p:spPr>
          <a:xfrm>
            <a:off x="646074" y="1638120"/>
            <a:ext cx="3528392" cy="50405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000"/>
              </a:lnSpc>
            </a:pPr>
            <a:r>
              <a:rPr lang="ru-RU" sz="24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Сайт:</a:t>
            </a:r>
            <a:r>
              <a:rPr lang="ru-RU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en-US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2000"/>
              </a:lnSpc>
            </a:pP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quizlet.com</a:t>
            </a:r>
            <a:endParaRPr lang="ru-RU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2000"/>
              </a:lnSpc>
            </a:pPr>
            <a:endParaRPr lang="en-US" sz="2400" b="1" u="sng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2000"/>
              </a:lnSpc>
            </a:pPr>
            <a:r>
              <a:rPr lang="ru-RU" sz="24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Сайт</a:t>
            </a:r>
            <a:r>
              <a:rPr lang="en-US" sz="24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ru-RU" sz="24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для игры):</a:t>
            </a:r>
            <a:r>
              <a:rPr lang="ru-RU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en-US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2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quizlet.live</a:t>
            </a:r>
            <a:endParaRPr lang="ru-RU" sz="2400" b="1" i="1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2000"/>
              </a:lnSpc>
            </a:pPr>
            <a:endParaRPr lang="ru-RU" sz="2400" b="1" i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Quizlet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E95E78D-309B-401C-BC37-8741F1A15D34}"/>
              </a:ext>
            </a:extLst>
          </p:cNvPr>
          <p:cNvSpPr txBox="1">
            <a:spLocks/>
          </p:cNvSpPr>
          <p:nvPr/>
        </p:nvSpPr>
        <p:spPr>
          <a:xfrm>
            <a:off x="4672440" y="1605000"/>
            <a:ext cx="3897483" cy="50405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ts val="2000"/>
              </a:lnSpc>
            </a:pPr>
            <a:r>
              <a:rPr lang="ru-RU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Приложение для</a:t>
            </a:r>
            <a:r>
              <a:rPr lang="en-US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смартфонов: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algn="r">
              <a:lnSpc>
                <a:spcPts val="2000"/>
              </a:lnSpc>
            </a:pPr>
            <a:r>
              <a:rPr lang="en-US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2000" b="1" i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FA1D88-D7B2-43F6-A93F-7FEB2D8AF12B}"/>
              </a:ext>
            </a:extLst>
          </p:cNvPr>
          <p:cNvSpPr txBox="1">
            <a:spLocks/>
          </p:cNvSpPr>
          <p:nvPr/>
        </p:nvSpPr>
        <p:spPr>
          <a:xfrm>
            <a:off x="669445" y="3031594"/>
            <a:ext cx="7741372" cy="8478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200"/>
              </a:lnSpc>
            </a:pPr>
            <a:r>
              <a:rPr lang="ru-RU" sz="1400" b="1" dirty="0">
                <a:solidFill>
                  <a:schemeClr val="accent4"/>
                </a:solidFill>
                <a:latin typeface="Cambria" panose="02040503050406030204" pitchFamily="18" charset="0"/>
              </a:rPr>
              <a:t>Что нужно, чтобы начать работать:</a:t>
            </a: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Зарегистрироваться в качестве учителя.</a:t>
            </a: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Создать классы и аккаунты учеников </a:t>
            </a:r>
            <a:b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(при необходимости, для проведения игр не требуется).</a:t>
            </a: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Выдать логины и пароли ученикам </a:t>
            </a:r>
            <a:b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(при необходимости, для проведения игр не требуется).</a:t>
            </a:r>
          </a:p>
          <a:p>
            <a:pPr algn="l">
              <a:lnSpc>
                <a:spcPts val="1200"/>
              </a:lnSpc>
            </a:pPr>
            <a:r>
              <a:rPr lang="en-US" sz="14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4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FCDAE59-FC86-4400-BDDE-43AC39C84990}"/>
              </a:ext>
            </a:extLst>
          </p:cNvPr>
          <p:cNvSpPr txBox="1">
            <a:spLocks/>
          </p:cNvSpPr>
          <p:nvPr/>
        </p:nvSpPr>
        <p:spPr>
          <a:xfrm>
            <a:off x="639503" y="5546759"/>
            <a:ext cx="8119158" cy="69904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500"/>
              </a:lnSpc>
            </a:pPr>
            <a:r>
              <a:rPr lang="ru-RU" sz="1400" b="1" dirty="0">
                <a:solidFill>
                  <a:schemeClr val="accent4"/>
                </a:solidFill>
                <a:latin typeface="Cambria" panose="02040503050406030204" pitchFamily="18" charset="0"/>
              </a:rPr>
              <a:t>Что позволяет ученикам:</a:t>
            </a:r>
          </a:p>
          <a:p>
            <a:pPr marL="342900" indent="-342900" algn="l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В классе отрабатывать лексический материал в игровой форме в группах.</a:t>
            </a:r>
          </a:p>
          <a:p>
            <a:pPr marL="342900" indent="-342900" algn="l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В качестве домашнего задания – отрабатывать материал в режиме заучивания.</a:t>
            </a:r>
            <a:endParaRPr lang="ru-RU" sz="14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C54AEB1-133E-42F7-9530-EC577B3EDBB2}"/>
              </a:ext>
            </a:extLst>
          </p:cNvPr>
          <p:cNvSpPr txBox="1">
            <a:spLocks/>
          </p:cNvSpPr>
          <p:nvPr/>
        </p:nvSpPr>
        <p:spPr>
          <a:xfrm>
            <a:off x="647052" y="4017308"/>
            <a:ext cx="7741372" cy="141694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200"/>
              </a:lnSpc>
            </a:pPr>
            <a:r>
              <a:rPr lang="ru-RU" sz="1400" b="1" dirty="0">
                <a:solidFill>
                  <a:schemeClr val="accent4"/>
                </a:solidFill>
                <a:latin typeface="Cambria" panose="02040503050406030204" pitchFamily="18" charset="0"/>
              </a:rPr>
              <a:t>Что позволяет учителю:</a:t>
            </a: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Самостоятельно создавать карточки по типу </a:t>
            </a:r>
            <a:r>
              <a:rPr lang="ru-RU" sz="1400" dirty="0">
                <a:solidFill>
                  <a:schemeClr val="accent4"/>
                </a:solidFill>
                <a:latin typeface="Cambria" panose="02040503050406030204" pitchFamily="18" charset="0"/>
              </a:rPr>
              <a:t>понятие-определение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(по любому предмету, но в большинстве для иностранных языков)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Задание по отработке лексики (понятийного материала) проводить </a:t>
            </a:r>
            <a:r>
              <a:rPr lang="ru-RU" sz="1400" dirty="0">
                <a:solidFill>
                  <a:schemeClr val="accent4"/>
                </a:solidFill>
                <a:latin typeface="Cambria" panose="02040503050406030204" pitchFamily="18" charset="0"/>
              </a:rPr>
              <a:t>в виде игры по группам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 (при наличии соответствующего технического оснащения – достаточно иметь смартфон).</a:t>
            </a: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В качестве домашнего задания можно давать работу по карточке в режиме заучивания (для отработки лексического материала), но в бесплатном аккаунте невозможно отследить выполнение задания.</a:t>
            </a:r>
          </a:p>
          <a:p>
            <a:pPr marL="342900" indent="-342900" algn="l">
              <a:lnSpc>
                <a:spcPts val="1200"/>
              </a:lnSpc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200"/>
              </a:lnSpc>
            </a:pPr>
            <a:r>
              <a:rPr lang="en-US" sz="14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4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7C0192-5750-4DFA-903C-0EFE32FF0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9828" y="1948806"/>
            <a:ext cx="2979346" cy="458306"/>
          </a:xfrm>
          <a:prstGeom prst="rect">
            <a:avLst/>
          </a:prstGeom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9690B7B7-3A4F-4E08-9059-3A591AB9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281" y="1454167"/>
            <a:ext cx="1162956" cy="11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9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Quizlet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85FF63-C387-44CD-A848-17EC17032C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663" y="2142414"/>
            <a:ext cx="3600401" cy="392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9D75A1E-F9E6-4689-A576-59B1196EC25B}"/>
              </a:ext>
            </a:extLst>
          </p:cNvPr>
          <p:cNvSpPr txBox="1">
            <a:spLocks/>
          </p:cNvSpPr>
          <p:nvPr/>
        </p:nvSpPr>
        <p:spPr>
          <a:xfrm>
            <a:off x="776663" y="1418013"/>
            <a:ext cx="3507305" cy="86456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4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Учитель создает модуль, </a:t>
            </a:r>
          </a:p>
          <a:p>
            <a:pPr algn="l">
              <a:lnSpc>
                <a:spcPts val="14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состоящий из карточек </a:t>
            </a:r>
          </a:p>
          <a:p>
            <a:pPr algn="l">
              <a:lnSpc>
                <a:spcPts val="14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(оптимально 12-20 карточек):</a:t>
            </a:r>
          </a:p>
          <a:p>
            <a:pPr algn="l">
              <a:lnSpc>
                <a:spcPts val="14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948BE6-8FFB-4DAD-8242-73719D370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079207"/>
            <a:ext cx="704280" cy="6624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BCED9-32BC-4BCA-A7FA-90799038FF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716" y="2142414"/>
            <a:ext cx="3325340" cy="387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9080B6A-3523-4998-B78C-9AF09F2E4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040800"/>
            <a:ext cx="704280" cy="662464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465C7EE-77AC-42C0-89F8-F6160EDE8A32}"/>
              </a:ext>
            </a:extLst>
          </p:cNvPr>
          <p:cNvSpPr txBox="1">
            <a:spLocks/>
          </p:cNvSpPr>
          <p:nvPr/>
        </p:nvSpPr>
        <p:spPr>
          <a:xfrm>
            <a:off x="4953128" y="1435669"/>
            <a:ext cx="3507305" cy="86456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4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В начале урока переходит по ссылке «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Live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»</a:t>
            </a:r>
          </a:p>
          <a:p>
            <a:pPr algn="l">
              <a:lnSpc>
                <a:spcPts val="14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C1891F6-A065-4552-95C6-6547CA338D69}"/>
              </a:ext>
            </a:extLst>
          </p:cNvPr>
          <p:cNvSpPr/>
          <p:nvPr/>
        </p:nvSpPr>
        <p:spPr>
          <a:xfrm>
            <a:off x="5220072" y="3645024"/>
            <a:ext cx="720080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2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Quizlet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9D75A1E-F9E6-4689-A576-59B1196EC25B}"/>
              </a:ext>
            </a:extLst>
          </p:cNvPr>
          <p:cNvSpPr txBox="1">
            <a:spLocks/>
          </p:cNvSpPr>
          <p:nvPr/>
        </p:nvSpPr>
        <p:spPr>
          <a:xfrm>
            <a:off x="776663" y="1418013"/>
            <a:ext cx="4011361" cy="28279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4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На экран выводится следующее:</a:t>
            </a:r>
          </a:p>
          <a:p>
            <a:pPr algn="l">
              <a:lnSpc>
                <a:spcPts val="14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2C0953-EAB4-416B-902F-80E86979D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768483"/>
            <a:ext cx="7920880" cy="388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948BE6-8FFB-4DAD-8242-73719D370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866" y="1586431"/>
            <a:ext cx="704280" cy="662464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719F856-3D87-4168-BA72-065D250E2916}"/>
              </a:ext>
            </a:extLst>
          </p:cNvPr>
          <p:cNvSpPr txBox="1">
            <a:spLocks/>
          </p:cNvSpPr>
          <p:nvPr/>
        </p:nvSpPr>
        <p:spPr>
          <a:xfrm>
            <a:off x="904858" y="5719937"/>
            <a:ext cx="7483566" cy="48137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4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Ученикам необходимо либо отсканировать 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QR-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код либо перейти на сайт </a:t>
            </a:r>
            <a:r>
              <a:rPr lang="en-US" sz="1600" dirty="0" err="1">
                <a:solidFill>
                  <a:srgbClr val="002060"/>
                </a:solidFill>
                <a:latin typeface="Cambria" panose="02040503050406030204" pitchFamily="18" charset="0"/>
              </a:rPr>
              <a:t>quizlet.live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 и ввести 6-значный код</a:t>
            </a:r>
          </a:p>
          <a:p>
            <a:pPr algn="l">
              <a:lnSpc>
                <a:spcPts val="1400"/>
              </a:lnSpc>
            </a:pP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6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Quizlet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9D75A1E-F9E6-4689-A576-59B1196EC25B}"/>
              </a:ext>
            </a:extLst>
          </p:cNvPr>
          <p:cNvSpPr txBox="1">
            <a:spLocks/>
          </p:cNvSpPr>
          <p:nvPr/>
        </p:nvSpPr>
        <p:spPr>
          <a:xfrm>
            <a:off x="776663" y="1418013"/>
            <a:ext cx="7539753" cy="186697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Компьютер автоматических делит всех присоединившихся учеников на команды по 3-4 человека.</a:t>
            </a:r>
          </a:p>
          <a:p>
            <a:pPr marL="285750" indent="-28575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Всей команде задается один вопрос, но правильный ответ только у кого-то одного.</a:t>
            </a:r>
          </a:p>
          <a:p>
            <a:pPr marL="285750" indent="-28575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В случае неправильного ответа результат команды сбрасывается на «0».</a:t>
            </a:r>
          </a:p>
          <a:p>
            <a:pPr marL="285750" indent="-28575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Только сплоченная работа в команде поможет выиграть.</a:t>
            </a:r>
          </a:p>
          <a:p>
            <a:pPr marL="285750" indent="-28575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Выигрывает команда, которая правильно ответит на 12 вопросов подряд.</a:t>
            </a:r>
          </a:p>
          <a:p>
            <a:pPr marL="285750" indent="-28575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Игра сопровождается задорной музыкой. </a:t>
            </a:r>
          </a:p>
          <a:p>
            <a:pPr marL="285750" indent="-285750" algn="l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Раунд можно повторить, перегруппировав команды.</a:t>
            </a:r>
          </a:p>
          <a:p>
            <a:pPr algn="l">
              <a:lnSpc>
                <a:spcPts val="1400"/>
              </a:lnSpc>
            </a:pP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В процессе игры ученики на общем экране видят прогресс каждой команды: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16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9D8E73-EE83-4F89-A499-D6016E928D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3616778"/>
            <a:ext cx="7539753" cy="240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948BE6-8FFB-4DAD-8242-73719D370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860" y="3453450"/>
            <a:ext cx="704280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30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612347F-30CC-4401-8215-A987B9517958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Электронные площадки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n-US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Quizlet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F326D75-3C46-4F50-9C1E-0944D0456943}"/>
              </a:ext>
            </a:extLst>
          </p:cNvPr>
          <p:cNvSpPr txBox="1">
            <a:spLocks/>
          </p:cNvSpPr>
          <p:nvPr/>
        </p:nvSpPr>
        <p:spPr>
          <a:xfrm>
            <a:off x="1115616" y="1700808"/>
            <a:ext cx="6840760" cy="259228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400"/>
              </a:lnSpc>
            </a:pPr>
            <a:r>
              <a:rPr lang="ru-RU" sz="2400" b="1" dirty="0">
                <a:solidFill>
                  <a:schemeClr val="accent4"/>
                </a:solidFill>
                <a:latin typeface="Cambria" panose="02040503050406030204" pitchFamily="18" charset="0"/>
              </a:rPr>
              <a:t>Возможности использования </a:t>
            </a:r>
          </a:p>
          <a:p>
            <a:pPr algn="l">
              <a:lnSpc>
                <a:spcPts val="2400"/>
              </a:lnSpc>
            </a:pPr>
            <a:r>
              <a:rPr lang="ru-RU" sz="2400" b="1" dirty="0">
                <a:solidFill>
                  <a:schemeClr val="accent4"/>
                </a:solidFill>
                <a:latin typeface="Cambria" panose="02040503050406030204" pitchFamily="18" charset="0"/>
              </a:rPr>
              <a:t>на уроках и дома:</a:t>
            </a:r>
          </a:p>
          <a:p>
            <a:pPr algn="l">
              <a:lnSpc>
                <a:spcPts val="2400"/>
              </a:lnSpc>
            </a:pPr>
            <a:endParaRPr lang="ru-RU" sz="2400" b="1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В игровой форме – отработка необходимой лексики или изученного материала.</a:t>
            </a: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В качестве домашнего задания для заучивания новых слов.</a:t>
            </a:r>
          </a:p>
          <a:p>
            <a:pPr algn="l">
              <a:lnSpc>
                <a:spcPts val="1800"/>
              </a:lnSpc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endParaRPr lang="ru-RU" sz="24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4E1AA60-B136-4FB8-8EEF-F96162EC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814" y="4215674"/>
            <a:ext cx="1883036" cy="188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6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96DAA93-D27C-4D0B-AEFC-83CD9F0A3150}"/>
              </a:ext>
            </a:extLst>
          </p:cNvPr>
          <p:cNvSpPr/>
          <p:nvPr/>
        </p:nvSpPr>
        <p:spPr>
          <a:xfrm>
            <a:off x="738817" y="1484784"/>
            <a:ext cx="7549993" cy="86409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C7AE7AE-08C0-4799-B34A-145E8D1B736C}"/>
              </a:ext>
            </a:extLst>
          </p:cNvPr>
          <p:cNvSpPr/>
          <p:nvPr/>
        </p:nvSpPr>
        <p:spPr>
          <a:xfrm>
            <a:off x="755576" y="2924943"/>
            <a:ext cx="7549993" cy="325335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462E058-8F40-4EFD-9EF0-87E437BA7862}"/>
              </a:ext>
            </a:extLst>
          </p:cNvPr>
          <p:cNvSpPr txBox="1">
            <a:spLocks/>
          </p:cNvSpPr>
          <p:nvPr/>
        </p:nvSpPr>
        <p:spPr>
          <a:xfrm>
            <a:off x="873935" y="633679"/>
            <a:ext cx="7317210" cy="554461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Понятие:</a:t>
            </a:r>
          </a:p>
          <a:p>
            <a:pPr>
              <a:lnSpc>
                <a:spcPts val="2600"/>
              </a:lnSpc>
            </a:pPr>
            <a:r>
              <a:rPr lang="ru-RU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Электронное обучение</a:t>
            </a:r>
          </a:p>
          <a:p>
            <a:pPr algn="l">
              <a:lnSpc>
                <a:spcPts val="2400"/>
              </a:lnSpc>
            </a:pPr>
            <a:endParaRPr lang="ru-RU" sz="3200" b="1" u="sng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Федеральный закон </a:t>
            </a: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«Об образовании в Российской Федерации» </a:t>
            </a: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от 29.12.2012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 273-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ФЗ, ст. 16</a:t>
            </a:r>
          </a:p>
          <a:p>
            <a:pPr algn="l">
              <a:lnSpc>
                <a:spcPts val="1800"/>
              </a:lnSpc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800"/>
              </a:lnSpc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800"/>
              </a:lnSpc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ts val="1800"/>
              </a:lnSpc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Под </a:t>
            </a:r>
            <a:r>
              <a:rPr lang="ru-RU" sz="1600" b="1" dirty="0">
                <a:solidFill>
                  <a:schemeClr val="accent4"/>
                </a:solidFill>
                <a:latin typeface="Cambria" panose="02040503050406030204" pitchFamily="18" charset="0"/>
              </a:rPr>
              <a:t>электронным обучением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 Под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дистанционными образовательными технологиями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понимаются 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работников.</a:t>
            </a:r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id="{44A2A725-D2A3-4210-9D30-2EBC6D63BDBF}"/>
              </a:ext>
            </a:extLst>
          </p:cNvPr>
          <p:cNvSpPr/>
          <p:nvPr/>
        </p:nvSpPr>
        <p:spPr>
          <a:xfrm rot="5400000">
            <a:off x="4209120" y="2536665"/>
            <a:ext cx="725759" cy="504056"/>
          </a:xfrm>
          <a:prstGeom prst="stripedRightArrow">
            <a:avLst>
              <a:gd name="adj1" fmla="val 50000"/>
              <a:gd name="adj2" fmla="val 640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7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660" y="2780928"/>
            <a:ext cx="6120680" cy="1252942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ru-RU" b="1" dirty="0">
                <a:solidFill>
                  <a:srgbClr val="002060"/>
                </a:solidFill>
              </a:rPr>
              <a:t>Спасибо за внимание!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82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467544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96DAA93-D27C-4D0B-AEFC-83CD9F0A3150}"/>
              </a:ext>
            </a:extLst>
          </p:cNvPr>
          <p:cNvSpPr/>
          <p:nvPr/>
        </p:nvSpPr>
        <p:spPr>
          <a:xfrm>
            <a:off x="738817" y="1484784"/>
            <a:ext cx="7549993" cy="86409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C7AE7AE-08C0-4799-B34A-145E8D1B736C}"/>
              </a:ext>
            </a:extLst>
          </p:cNvPr>
          <p:cNvSpPr/>
          <p:nvPr/>
        </p:nvSpPr>
        <p:spPr>
          <a:xfrm>
            <a:off x="755576" y="2924944"/>
            <a:ext cx="7549993" cy="28803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462E058-8F40-4EFD-9EF0-87E437BA7862}"/>
              </a:ext>
            </a:extLst>
          </p:cNvPr>
          <p:cNvSpPr txBox="1">
            <a:spLocks/>
          </p:cNvSpPr>
          <p:nvPr/>
        </p:nvSpPr>
        <p:spPr>
          <a:xfrm>
            <a:off x="873935" y="633679"/>
            <a:ext cx="7317210" cy="554461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Вектор развития образования:</a:t>
            </a:r>
          </a:p>
          <a:p>
            <a:pPr>
              <a:lnSpc>
                <a:spcPts val="2600"/>
              </a:lnSpc>
            </a:pPr>
            <a:r>
              <a:rPr lang="ru-RU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Электронное обучение</a:t>
            </a:r>
          </a:p>
          <a:p>
            <a:pPr algn="l">
              <a:lnSpc>
                <a:spcPts val="2400"/>
              </a:lnSpc>
            </a:pPr>
            <a:endParaRPr lang="ru-RU" sz="3200" b="1" u="sng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«Стратегия развития отрасли информационных технологий в Российской Федерации на 2014 - 2020 годы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 на перспективу до 2025 года», раздел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III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800"/>
              </a:lnSpc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800"/>
              </a:lnSpc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800"/>
              </a:lnSpc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800"/>
              </a:lnSpc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8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«Ускоренное внедрение в образовательный</a:t>
            </a:r>
          </a:p>
          <a:p>
            <a:pPr algn="l">
              <a:lnSpc>
                <a:spcPts val="18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процесс новаций, эффективность которых подтверждается мировым опытом, способствует повышению качества образования. Среди таких новаций необходимо отметить </a:t>
            </a:r>
            <a:r>
              <a:rPr lang="ru-RU" sz="2000" b="1" dirty="0">
                <a:solidFill>
                  <a:schemeClr val="accent4"/>
                </a:solidFill>
                <a:latin typeface="Cambria" panose="02040503050406030204" pitchFamily="18" charset="0"/>
              </a:rPr>
              <a:t>электронное обучение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, широкое использование массовых открытых онлайн-курсов и виртуальные обучающие среды. В частности, необходимо </a:t>
            </a:r>
            <a:r>
              <a:rPr lang="ru-RU" sz="2000" b="1" dirty="0">
                <a:solidFill>
                  <a:schemeClr val="accent4"/>
                </a:solidFill>
                <a:latin typeface="Cambria" panose="02040503050406030204" pitchFamily="18" charset="0"/>
              </a:rPr>
              <a:t>развитие дистанционного образования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 расширение использования онлайн-курсов </a:t>
            </a:r>
            <a:r>
              <a:rPr lang="ru-RU" sz="2000" b="1" dirty="0">
                <a:solidFill>
                  <a:schemeClr val="accent4"/>
                </a:solidFill>
                <a:latin typeface="Cambria" panose="02040503050406030204" pitchFamily="18" charset="0"/>
              </a:rPr>
              <a:t>в области образования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&lt;…&gt;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Развитие российских платформ для онлайн</a:t>
            </a:r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образования является обязательным</a:t>
            </a:r>
            <a:r>
              <a:rPr lang="en-US" sz="20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&lt;…&gt;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id="{44A2A725-D2A3-4210-9D30-2EBC6D63BDBF}"/>
              </a:ext>
            </a:extLst>
          </p:cNvPr>
          <p:cNvSpPr/>
          <p:nvPr/>
        </p:nvSpPr>
        <p:spPr>
          <a:xfrm rot="5400000">
            <a:off x="4209120" y="2536665"/>
            <a:ext cx="725759" cy="504056"/>
          </a:xfrm>
          <a:prstGeom prst="stripedRightArrow">
            <a:avLst>
              <a:gd name="adj1" fmla="val 50000"/>
              <a:gd name="adj2" fmla="val 640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8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524242" y="453659"/>
            <a:ext cx="7920880" cy="5904656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96DAA93-D27C-4D0B-AEFC-83CD9F0A3150}"/>
              </a:ext>
            </a:extLst>
          </p:cNvPr>
          <p:cNvSpPr/>
          <p:nvPr/>
        </p:nvSpPr>
        <p:spPr>
          <a:xfrm>
            <a:off x="797002" y="1484784"/>
            <a:ext cx="7549993" cy="182970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C7AE7AE-08C0-4799-B34A-145E8D1B736C}"/>
              </a:ext>
            </a:extLst>
          </p:cNvPr>
          <p:cNvSpPr/>
          <p:nvPr/>
        </p:nvSpPr>
        <p:spPr>
          <a:xfrm>
            <a:off x="797003" y="3789040"/>
            <a:ext cx="7549993" cy="22322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462E058-8F40-4EFD-9EF0-87E437BA7862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54461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Порядок применения</a:t>
            </a:r>
          </a:p>
          <a:p>
            <a:pPr>
              <a:lnSpc>
                <a:spcPts val="2600"/>
              </a:lnSpc>
            </a:pPr>
            <a:r>
              <a:rPr lang="ru-RU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электронного обучения</a:t>
            </a:r>
          </a:p>
          <a:p>
            <a:pPr algn="l">
              <a:lnSpc>
                <a:spcPts val="2400"/>
              </a:lnSpc>
            </a:pPr>
            <a:endParaRPr lang="ru-RU" sz="3200" b="1" u="sng" dirty="0">
              <a:solidFill>
                <a:schemeClr val="accent4"/>
              </a:solidFill>
              <a:latin typeface="Cambria" panose="020405030504060302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Приказ Министерства образования и науки РФ </a:t>
            </a: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от 23 августа 2017 года № 816</a:t>
            </a: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</a:t>
            </a:r>
          </a:p>
          <a:p>
            <a:pPr algn="l">
              <a:lnSpc>
                <a:spcPts val="1800"/>
              </a:lnSpc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800"/>
              </a:lnSpc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800"/>
              </a:lnSpc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l">
              <a:lnSpc>
                <a:spcPts val="1800"/>
              </a:lnSpc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3. Организации, осуществляющие образовательную деятельность (далее - организации), реализуют образовательные программы или их части с применением </a:t>
            </a:r>
            <a:r>
              <a:rPr lang="ru-RU" sz="1600" b="1" dirty="0">
                <a:solidFill>
                  <a:schemeClr val="accent4"/>
                </a:solidFill>
                <a:latin typeface="Cambria" panose="02040503050406030204" pitchFamily="18" charset="0"/>
              </a:rPr>
              <a:t>электронного обучения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дистанционных образовательных технологий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предусмотренных Федеральным законом от 29 декабря 2012 г. N 273-ФЗ "Об образовании в Российской Федерации" формах обучения или при их сочетании, при проведении учебных занятий, практик, текущего контроля успеваемости, промежуточной, итоговой и (или) государственной итоговой аттестации обучающихся.</a:t>
            </a:r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id="{44A2A725-D2A3-4210-9D30-2EBC6D63BDBF}"/>
              </a:ext>
            </a:extLst>
          </p:cNvPr>
          <p:cNvSpPr/>
          <p:nvPr/>
        </p:nvSpPr>
        <p:spPr>
          <a:xfrm rot="5400000">
            <a:off x="4132188" y="3312665"/>
            <a:ext cx="725759" cy="504056"/>
          </a:xfrm>
          <a:prstGeom prst="stripedRightArrow">
            <a:avLst>
              <a:gd name="adj1" fmla="val 50000"/>
              <a:gd name="adj2" fmla="val 640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7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572100" y="1485354"/>
            <a:ext cx="7920880" cy="4421001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96DAA93-D27C-4D0B-AEFC-83CD9F0A3150}"/>
              </a:ext>
            </a:extLst>
          </p:cNvPr>
          <p:cNvSpPr/>
          <p:nvPr/>
        </p:nvSpPr>
        <p:spPr>
          <a:xfrm>
            <a:off x="692463" y="1255771"/>
            <a:ext cx="7549993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Основной критерий качественного образования – </a:t>
            </a:r>
          </a:p>
          <a:p>
            <a:pPr algn="ctr">
              <a:lnSpc>
                <a:spcPts val="18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это образовательные </a:t>
            </a:r>
            <a:r>
              <a:rPr lang="ru-RU" b="1" dirty="0">
                <a:solidFill>
                  <a:schemeClr val="accent4"/>
                </a:solidFill>
                <a:latin typeface="Cambria" panose="02040503050406030204" pitchFamily="18" charset="0"/>
              </a:rPr>
              <a:t>результаты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школьника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462E058-8F40-4EFD-9EF0-87E437BA7862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Требования ФГОС </a:t>
            </a:r>
          </a:p>
          <a:p>
            <a:pPr>
              <a:lnSpc>
                <a:spcPts val="2000"/>
              </a:lnSpc>
            </a:pPr>
            <a:r>
              <a:rPr lang="ru-RU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и электронное обучение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77B58E7-050B-4B6D-AA6C-6C8D3274ED90}"/>
              </a:ext>
            </a:extLst>
          </p:cNvPr>
          <p:cNvSpPr/>
          <p:nvPr/>
        </p:nvSpPr>
        <p:spPr>
          <a:xfrm>
            <a:off x="3238260" y="2221453"/>
            <a:ext cx="2627489" cy="22322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accent4"/>
                </a:solidFill>
                <a:latin typeface="Cambria" panose="02040503050406030204" pitchFamily="18" charset="0"/>
              </a:rPr>
              <a:t>Метапредметные,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включающие освоенные обучающимися межпредметные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</a:t>
            </a:r>
          </a:p>
        </p:txBody>
      </p:sp>
      <p:sp>
        <p:nvSpPr>
          <p:cNvPr id="8" name="Стрелка: штриховая вправо 7">
            <a:extLst>
              <a:ext uri="{FF2B5EF4-FFF2-40B4-BE49-F238E27FC236}">
                <a16:creationId xmlns:a16="http://schemas.microsoft.com/office/drawing/2014/main" id="{40AF2F16-92E4-4DF3-A8B5-029DBBFB6243}"/>
              </a:ext>
            </a:extLst>
          </p:cNvPr>
          <p:cNvSpPr/>
          <p:nvPr/>
        </p:nvSpPr>
        <p:spPr>
          <a:xfrm rot="5400000">
            <a:off x="4275318" y="1796366"/>
            <a:ext cx="504058" cy="504056"/>
          </a:xfrm>
          <a:prstGeom prst="stripedRightArrow">
            <a:avLst>
              <a:gd name="adj1" fmla="val 50000"/>
              <a:gd name="adj2" fmla="val 640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C3CB93B-3BBB-45A5-84A2-26AE868A55D0}"/>
              </a:ext>
            </a:extLst>
          </p:cNvPr>
          <p:cNvSpPr/>
          <p:nvPr/>
        </p:nvSpPr>
        <p:spPr>
          <a:xfrm>
            <a:off x="5982930" y="2221453"/>
            <a:ext cx="2433487" cy="22322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accent4"/>
                </a:solidFill>
                <a:latin typeface="Cambria" panose="02040503050406030204" pitchFamily="18" charset="0"/>
              </a:rPr>
              <a:t>Предметные,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включающие освоенные обучающимися в ходе изучения учебного предмета умения,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 формирование научного типа мышления и др.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FA36154-D845-4E59-9926-A28C35AD3126}"/>
              </a:ext>
            </a:extLst>
          </p:cNvPr>
          <p:cNvSpPr/>
          <p:nvPr/>
        </p:nvSpPr>
        <p:spPr>
          <a:xfrm>
            <a:off x="725212" y="2221453"/>
            <a:ext cx="2401660" cy="22322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accent4"/>
                </a:solidFill>
                <a:latin typeface="Cambria" panose="02040503050406030204" pitchFamily="18" charset="0"/>
              </a:rPr>
              <a:t>Личностные,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включающие готовность и способность обучающихся к саморазвитию и личностному самоопределению, сформированность их мотивации к обучению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 и др.</a:t>
            </a:r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id="{44A2A725-D2A3-4210-9D30-2EBC6D63BDBF}"/>
              </a:ext>
            </a:extLst>
          </p:cNvPr>
          <p:cNvSpPr/>
          <p:nvPr/>
        </p:nvSpPr>
        <p:spPr>
          <a:xfrm rot="5400000">
            <a:off x="1667453" y="1789806"/>
            <a:ext cx="517178" cy="504056"/>
          </a:xfrm>
          <a:prstGeom prst="stripedRightArrow">
            <a:avLst>
              <a:gd name="adj1" fmla="val 50000"/>
              <a:gd name="adj2" fmla="val 640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штриховая вправо 6">
            <a:extLst>
              <a:ext uri="{FF2B5EF4-FFF2-40B4-BE49-F238E27FC236}">
                <a16:creationId xmlns:a16="http://schemas.microsoft.com/office/drawing/2014/main" id="{F569EE2A-7C46-45DD-8A4C-09AA22A830B7}"/>
              </a:ext>
            </a:extLst>
          </p:cNvPr>
          <p:cNvSpPr/>
          <p:nvPr/>
        </p:nvSpPr>
        <p:spPr>
          <a:xfrm rot="5400000">
            <a:off x="6941084" y="1789806"/>
            <a:ext cx="517181" cy="504056"/>
          </a:xfrm>
          <a:prstGeom prst="stripedRightArrow">
            <a:avLst>
              <a:gd name="adj1" fmla="val 50000"/>
              <a:gd name="adj2" fmla="val 640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31C84AE-47DF-471A-92D5-6F651A89439A}"/>
              </a:ext>
            </a:extLst>
          </p:cNvPr>
          <p:cNvSpPr/>
          <p:nvPr/>
        </p:nvSpPr>
        <p:spPr>
          <a:xfrm>
            <a:off x="777007" y="4685744"/>
            <a:ext cx="7549993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Универсальные учебные действия (УУД) позволяют учащимся развиваться</a:t>
            </a:r>
          </a:p>
          <a:p>
            <a:pPr algn="ctr">
              <a:lnSpc>
                <a:spcPts val="1800"/>
              </a:lnSpc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различных предметных областях:</a:t>
            </a:r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:a16="http://schemas.microsoft.com/office/drawing/2014/main" id="{5157CD18-1C5A-4381-B8EB-F5088A140743}"/>
              </a:ext>
            </a:extLst>
          </p:cNvPr>
          <p:cNvSpPr/>
          <p:nvPr/>
        </p:nvSpPr>
        <p:spPr>
          <a:xfrm rot="5400000">
            <a:off x="4352084" y="4376649"/>
            <a:ext cx="360911" cy="304039"/>
          </a:xfrm>
          <a:prstGeom prst="stripedRightArrow">
            <a:avLst>
              <a:gd name="adj1" fmla="val 28865"/>
              <a:gd name="adj2" fmla="val 588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штриховая вправо 18">
            <a:extLst>
              <a:ext uri="{FF2B5EF4-FFF2-40B4-BE49-F238E27FC236}">
                <a16:creationId xmlns:a16="http://schemas.microsoft.com/office/drawing/2014/main" id="{C7B5EDE4-86FD-44EC-B971-506BE24D5811}"/>
              </a:ext>
            </a:extLst>
          </p:cNvPr>
          <p:cNvSpPr/>
          <p:nvPr/>
        </p:nvSpPr>
        <p:spPr>
          <a:xfrm rot="16200000">
            <a:off x="1724595" y="4382088"/>
            <a:ext cx="360911" cy="304039"/>
          </a:xfrm>
          <a:prstGeom prst="stripedRightArrow">
            <a:avLst>
              <a:gd name="adj1" fmla="val 28865"/>
              <a:gd name="adj2" fmla="val 588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F56A7C39-3C09-4F7E-8A3A-39AF43979A98}"/>
              </a:ext>
            </a:extLst>
          </p:cNvPr>
          <p:cNvSpPr/>
          <p:nvPr/>
        </p:nvSpPr>
        <p:spPr>
          <a:xfrm rot="16200000">
            <a:off x="7019217" y="4376649"/>
            <a:ext cx="360911" cy="304039"/>
          </a:xfrm>
          <a:prstGeom prst="stripedRightArrow">
            <a:avLst>
              <a:gd name="adj1" fmla="val 28865"/>
              <a:gd name="adj2" fmla="val 588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02FB0BF-DBAC-427A-819A-2A763E8A5BA5}"/>
              </a:ext>
            </a:extLst>
          </p:cNvPr>
          <p:cNvSpPr/>
          <p:nvPr/>
        </p:nvSpPr>
        <p:spPr>
          <a:xfrm>
            <a:off x="651020" y="5372646"/>
            <a:ext cx="1850777" cy="82866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accent4"/>
                </a:solidFill>
                <a:latin typeface="Cambria" panose="02040503050406030204" pitchFamily="18" charset="0"/>
              </a:rPr>
              <a:t>Регулятивные: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управление своей деятельностью; контроль и коррекция; инициативность и самостоятельность.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0019BFD-34FF-4A1B-BB3A-0F18146BA34D}"/>
              </a:ext>
            </a:extLst>
          </p:cNvPr>
          <p:cNvSpPr txBox="1">
            <a:spLocks/>
          </p:cNvSpPr>
          <p:nvPr/>
        </p:nvSpPr>
        <p:spPr>
          <a:xfrm>
            <a:off x="7351692" y="54131"/>
            <a:ext cx="1728192" cy="28187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ts val="1600"/>
              </a:lnSpc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Начало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E0E0098-2703-45FA-B726-0C17A5FC5007}"/>
              </a:ext>
            </a:extLst>
          </p:cNvPr>
          <p:cNvSpPr/>
          <p:nvPr/>
        </p:nvSpPr>
        <p:spPr>
          <a:xfrm>
            <a:off x="2622225" y="5372646"/>
            <a:ext cx="3899549" cy="82866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accent4"/>
                </a:solidFill>
                <a:latin typeface="Cambria" panose="02040503050406030204" pitchFamily="18" charset="0"/>
              </a:rPr>
              <a:t>Познавательные: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 работа с информацией; работа с учебными моделями; использование знаково-символических средств, общих схем решения; выполнение логических операций сравнения, анализа, обобщения, классификации, установления аналогий, подведения под понятие.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B5EBC74-223B-4607-9189-D33093A55732}"/>
              </a:ext>
            </a:extLst>
          </p:cNvPr>
          <p:cNvSpPr/>
          <p:nvPr/>
        </p:nvSpPr>
        <p:spPr>
          <a:xfrm>
            <a:off x="6642202" y="5372646"/>
            <a:ext cx="1850777" cy="82866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lnSpc>
                <a:spcPts val="1000"/>
              </a:lnSpc>
            </a:pPr>
            <a:r>
              <a:rPr lang="ru-RU" sz="1200" b="1" dirty="0">
                <a:solidFill>
                  <a:schemeClr val="accent4"/>
                </a:solidFill>
                <a:latin typeface="Cambria" panose="02040503050406030204" pitchFamily="18" charset="0"/>
              </a:rPr>
              <a:t>Коммуникативные: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речевая деятельность; навыки сотрудничества.</a:t>
            </a:r>
          </a:p>
        </p:txBody>
      </p:sp>
      <p:sp>
        <p:nvSpPr>
          <p:cNvPr id="26" name="Стрелка: штриховая вправо 25">
            <a:extLst>
              <a:ext uri="{FF2B5EF4-FFF2-40B4-BE49-F238E27FC236}">
                <a16:creationId xmlns:a16="http://schemas.microsoft.com/office/drawing/2014/main" id="{EFA39706-4611-4026-B162-43DD44832560}"/>
              </a:ext>
            </a:extLst>
          </p:cNvPr>
          <p:cNvSpPr/>
          <p:nvPr/>
        </p:nvSpPr>
        <p:spPr>
          <a:xfrm rot="5400000">
            <a:off x="4404139" y="5192229"/>
            <a:ext cx="269742" cy="184566"/>
          </a:xfrm>
          <a:prstGeom prst="stripedRightArrow">
            <a:avLst>
              <a:gd name="adj1" fmla="val 28865"/>
              <a:gd name="adj2" fmla="val 588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штриховая вправо 26">
            <a:extLst>
              <a:ext uri="{FF2B5EF4-FFF2-40B4-BE49-F238E27FC236}">
                <a16:creationId xmlns:a16="http://schemas.microsoft.com/office/drawing/2014/main" id="{B0FD5841-0700-43D2-BBC5-7C240BC72DF9}"/>
              </a:ext>
            </a:extLst>
          </p:cNvPr>
          <p:cNvSpPr/>
          <p:nvPr/>
        </p:nvSpPr>
        <p:spPr>
          <a:xfrm rot="5400000">
            <a:off x="7432719" y="5194689"/>
            <a:ext cx="269742" cy="184566"/>
          </a:xfrm>
          <a:prstGeom prst="stripedRightArrow">
            <a:avLst>
              <a:gd name="adj1" fmla="val 28865"/>
              <a:gd name="adj2" fmla="val 588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штриховая вправо 27">
            <a:extLst>
              <a:ext uri="{FF2B5EF4-FFF2-40B4-BE49-F238E27FC236}">
                <a16:creationId xmlns:a16="http://schemas.microsoft.com/office/drawing/2014/main" id="{DC0730D6-C0EF-4885-ACBF-F949E1ECE8F4}"/>
              </a:ext>
            </a:extLst>
          </p:cNvPr>
          <p:cNvSpPr/>
          <p:nvPr/>
        </p:nvSpPr>
        <p:spPr>
          <a:xfrm rot="5400000">
            <a:off x="1464812" y="5205948"/>
            <a:ext cx="269742" cy="184566"/>
          </a:xfrm>
          <a:prstGeom prst="stripedRightArrow">
            <a:avLst>
              <a:gd name="adj1" fmla="val 28865"/>
              <a:gd name="adj2" fmla="val 588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2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572100" y="1485354"/>
            <a:ext cx="7920880" cy="4421001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96DAA93-D27C-4D0B-AEFC-83CD9F0A3150}"/>
              </a:ext>
            </a:extLst>
          </p:cNvPr>
          <p:cNvSpPr/>
          <p:nvPr/>
        </p:nvSpPr>
        <p:spPr>
          <a:xfrm>
            <a:off x="692463" y="1255771"/>
            <a:ext cx="7549993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Основа ФГОС - системно-деятельностный подход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462E058-8F40-4EFD-9EF0-87E437BA7862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Требования ФГОС </a:t>
            </a:r>
          </a:p>
          <a:p>
            <a:pPr>
              <a:lnSpc>
                <a:spcPts val="2000"/>
              </a:lnSpc>
            </a:pPr>
            <a:r>
              <a:rPr lang="ru-RU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и электронное обучение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FA36154-D845-4E59-9926-A28C35AD3126}"/>
              </a:ext>
            </a:extLst>
          </p:cNvPr>
          <p:cNvSpPr/>
          <p:nvPr/>
        </p:nvSpPr>
        <p:spPr>
          <a:xfrm>
            <a:off x="725212" y="2221453"/>
            <a:ext cx="2401660" cy="13515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формирование готовности к саморазвитию и непрерывному образованию</a:t>
            </a:r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id="{44A2A725-D2A3-4210-9D30-2EBC6D63BDBF}"/>
              </a:ext>
            </a:extLst>
          </p:cNvPr>
          <p:cNvSpPr/>
          <p:nvPr/>
        </p:nvSpPr>
        <p:spPr>
          <a:xfrm rot="5400000">
            <a:off x="1667453" y="1789806"/>
            <a:ext cx="517178" cy="504056"/>
          </a:xfrm>
          <a:prstGeom prst="stripedRightArrow">
            <a:avLst>
              <a:gd name="adj1" fmla="val 50000"/>
              <a:gd name="adj2" fmla="val 640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31C84AE-47DF-471A-92D5-6F651A89439A}"/>
              </a:ext>
            </a:extLst>
          </p:cNvPr>
          <p:cNvSpPr/>
          <p:nvPr/>
        </p:nvSpPr>
        <p:spPr>
          <a:xfrm>
            <a:off x="777006" y="3961111"/>
            <a:ext cx="7549993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chemeClr val="accent4"/>
                </a:solidFill>
                <a:latin typeface="Cambria" panose="02040503050406030204" pitchFamily="18" charset="0"/>
              </a:rPr>
              <a:t>Все перечисленные положения ФГОС требуют от педагога…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3465089-3314-48FA-AA38-589CD72A92D2}"/>
              </a:ext>
            </a:extLst>
          </p:cNvPr>
          <p:cNvSpPr txBox="1">
            <a:spLocks/>
          </p:cNvSpPr>
          <p:nvPr/>
        </p:nvSpPr>
        <p:spPr>
          <a:xfrm>
            <a:off x="7351692" y="54131"/>
            <a:ext cx="1728192" cy="28187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ts val="1600"/>
              </a:lnSpc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Продолжение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A884BA3-386D-49A7-AD21-038546153FC8}"/>
              </a:ext>
            </a:extLst>
          </p:cNvPr>
          <p:cNvSpPr/>
          <p:nvPr/>
        </p:nvSpPr>
        <p:spPr>
          <a:xfrm>
            <a:off x="5984484" y="2233398"/>
            <a:ext cx="2401660" cy="13515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построение образовательного процесса с учётом индивидуальных возрастных, психологических и физиологических особенностей обучающихся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8146F6A-E838-4138-97DC-2E6541FA7C3A}"/>
              </a:ext>
            </a:extLst>
          </p:cNvPr>
          <p:cNvSpPr/>
          <p:nvPr/>
        </p:nvSpPr>
        <p:spPr>
          <a:xfrm>
            <a:off x="3351173" y="2226556"/>
            <a:ext cx="2401660" cy="13515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активная учебно-познавательная деятельность обучающихся</a:t>
            </a:r>
          </a:p>
        </p:txBody>
      </p:sp>
      <p:sp>
        <p:nvSpPr>
          <p:cNvPr id="8" name="Стрелка: штриховая вправо 7">
            <a:extLst>
              <a:ext uri="{FF2B5EF4-FFF2-40B4-BE49-F238E27FC236}">
                <a16:creationId xmlns:a16="http://schemas.microsoft.com/office/drawing/2014/main" id="{40AF2F16-92E4-4DF3-A8B5-029DBBFB6243}"/>
              </a:ext>
            </a:extLst>
          </p:cNvPr>
          <p:cNvSpPr/>
          <p:nvPr/>
        </p:nvSpPr>
        <p:spPr>
          <a:xfrm rot="5400000">
            <a:off x="4275318" y="1796366"/>
            <a:ext cx="504058" cy="504056"/>
          </a:xfrm>
          <a:prstGeom prst="stripedRightArrow">
            <a:avLst>
              <a:gd name="adj1" fmla="val 50000"/>
              <a:gd name="adj2" fmla="val 640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штриховая вправо 6">
            <a:extLst>
              <a:ext uri="{FF2B5EF4-FFF2-40B4-BE49-F238E27FC236}">
                <a16:creationId xmlns:a16="http://schemas.microsoft.com/office/drawing/2014/main" id="{F569EE2A-7C46-45DD-8A4C-09AA22A830B7}"/>
              </a:ext>
            </a:extLst>
          </p:cNvPr>
          <p:cNvSpPr/>
          <p:nvPr/>
        </p:nvSpPr>
        <p:spPr>
          <a:xfrm rot="5400000">
            <a:off x="6941084" y="1789806"/>
            <a:ext cx="517181" cy="504056"/>
          </a:xfrm>
          <a:prstGeom prst="stripedRightArrow">
            <a:avLst>
              <a:gd name="adj1" fmla="val 50000"/>
              <a:gd name="adj2" fmla="val 6409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27C67B69-3934-46C6-8FF3-A876B34C3768}"/>
              </a:ext>
            </a:extLst>
          </p:cNvPr>
          <p:cNvSpPr/>
          <p:nvPr/>
        </p:nvSpPr>
        <p:spPr>
          <a:xfrm>
            <a:off x="777006" y="4596131"/>
            <a:ext cx="7549993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…использования 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инструментария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, соответствующего…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1BE6283B-5B14-417E-8271-2F46F027657B}"/>
              </a:ext>
            </a:extLst>
          </p:cNvPr>
          <p:cNvSpPr/>
          <p:nvPr/>
        </p:nvSpPr>
        <p:spPr>
          <a:xfrm>
            <a:off x="777006" y="5277881"/>
            <a:ext cx="3650978" cy="88001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уровню развития современных технологий представления, обработки и передачи информации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B671762B-A903-4B2F-8742-7C5950285C1D}"/>
              </a:ext>
            </a:extLst>
          </p:cNvPr>
          <p:cNvSpPr/>
          <p:nvPr/>
        </p:nvSpPr>
        <p:spPr>
          <a:xfrm>
            <a:off x="4678987" y="5282426"/>
            <a:ext cx="3650978" cy="88001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потребностям современных школьников</a:t>
            </a:r>
          </a:p>
        </p:txBody>
      </p:sp>
      <p:sp>
        <p:nvSpPr>
          <p:cNvPr id="28" name="Стрелка: штриховая вправо 27">
            <a:extLst>
              <a:ext uri="{FF2B5EF4-FFF2-40B4-BE49-F238E27FC236}">
                <a16:creationId xmlns:a16="http://schemas.microsoft.com/office/drawing/2014/main" id="{3DBB56D7-E5E3-42F9-84AD-6FE99AB27334}"/>
              </a:ext>
            </a:extLst>
          </p:cNvPr>
          <p:cNvSpPr/>
          <p:nvPr/>
        </p:nvSpPr>
        <p:spPr>
          <a:xfrm rot="5400000">
            <a:off x="4392476" y="4438366"/>
            <a:ext cx="269742" cy="184566"/>
          </a:xfrm>
          <a:prstGeom prst="stripedRightArrow">
            <a:avLst>
              <a:gd name="adj1" fmla="val 28865"/>
              <a:gd name="adj2" fmla="val 588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штриховая вправо 28">
            <a:extLst>
              <a:ext uri="{FF2B5EF4-FFF2-40B4-BE49-F238E27FC236}">
                <a16:creationId xmlns:a16="http://schemas.microsoft.com/office/drawing/2014/main" id="{F1906CFF-2F16-4309-A734-C6D7AC0E5220}"/>
              </a:ext>
            </a:extLst>
          </p:cNvPr>
          <p:cNvSpPr/>
          <p:nvPr/>
        </p:nvSpPr>
        <p:spPr>
          <a:xfrm rot="5400000">
            <a:off x="6495779" y="5119051"/>
            <a:ext cx="269742" cy="184566"/>
          </a:xfrm>
          <a:prstGeom prst="stripedRightArrow">
            <a:avLst>
              <a:gd name="adj1" fmla="val 28865"/>
              <a:gd name="adj2" fmla="val 588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штриховая вправо 29">
            <a:extLst>
              <a:ext uri="{FF2B5EF4-FFF2-40B4-BE49-F238E27FC236}">
                <a16:creationId xmlns:a16="http://schemas.microsoft.com/office/drawing/2014/main" id="{674EAF0D-4529-4556-BF73-93104EAEB2F4}"/>
              </a:ext>
            </a:extLst>
          </p:cNvPr>
          <p:cNvSpPr/>
          <p:nvPr/>
        </p:nvSpPr>
        <p:spPr>
          <a:xfrm rot="5400000">
            <a:off x="2374543" y="5102808"/>
            <a:ext cx="269742" cy="184566"/>
          </a:xfrm>
          <a:prstGeom prst="stripedRightArrow">
            <a:avLst>
              <a:gd name="adj1" fmla="val 28865"/>
              <a:gd name="adj2" fmla="val 588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4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49A57F-B4A2-4212-A37C-644D2B0EC464}"/>
              </a:ext>
            </a:extLst>
          </p:cNvPr>
          <p:cNvSpPr/>
          <p:nvPr/>
        </p:nvSpPr>
        <p:spPr>
          <a:xfrm>
            <a:off x="572100" y="1485354"/>
            <a:ext cx="7920880" cy="4421001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462E058-8F40-4EFD-9EF0-87E437BA7862}"/>
              </a:ext>
            </a:extLst>
          </p:cNvPr>
          <p:cNvSpPr txBox="1">
            <a:spLocks/>
          </p:cNvSpPr>
          <p:nvPr/>
        </p:nvSpPr>
        <p:spPr>
          <a:xfrm>
            <a:off x="873935" y="656692"/>
            <a:ext cx="7317210" cy="59907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Преимущества и недостатки</a:t>
            </a:r>
          </a:p>
          <a:p>
            <a:pPr>
              <a:lnSpc>
                <a:spcPts val="2000"/>
              </a:lnSpc>
            </a:pPr>
            <a:r>
              <a:rPr lang="ru-RU" sz="3200" b="1" u="sng" dirty="0">
                <a:solidFill>
                  <a:schemeClr val="accent4"/>
                </a:solidFill>
                <a:latin typeface="Cambria" panose="02040503050406030204" pitchFamily="18" charset="0"/>
              </a:rPr>
              <a:t>электронного обучения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FA36154-D845-4E59-9926-A28C35AD3126}"/>
              </a:ext>
            </a:extLst>
          </p:cNvPr>
          <p:cNvSpPr/>
          <p:nvPr/>
        </p:nvSpPr>
        <p:spPr>
          <a:xfrm>
            <a:off x="755576" y="1255771"/>
            <a:ext cx="7632847" cy="282130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chemeClr val="accent4"/>
                </a:solidFill>
                <a:latin typeface="Cambria" panose="02040503050406030204" pitchFamily="18" charset="0"/>
              </a:rPr>
              <a:t>Преимущества: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электронное обучение позволяет каждому ученику использовать </a:t>
            </a:r>
            <a:r>
              <a:rPr lang="ru-RU" sz="1200" dirty="0">
                <a:solidFill>
                  <a:schemeClr val="accent4"/>
                </a:solidFill>
                <a:latin typeface="Cambria" panose="02040503050406030204" pitchFamily="18" charset="0"/>
              </a:rPr>
              <a:t>свой темп работы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, пересматривать материал многократно, возвращаться к нему;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вместо текстового учебника, который так трудно читается и воспринимается современными детьми, электронное обучение применяет разнообразные ресурсы, задействующие различные каналы восприятия: видео и аудиофайлы, анимацию, графику;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многие современные электронные образовательные ресурсы интерактивны, а значит, повышают </a:t>
            </a:r>
            <a:r>
              <a:rPr lang="ru-RU" sz="1200" dirty="0">
                <a:solidFill>
                  <a:schemeClr val="accent4"/>
                </a:solidFill>
                <a:latin typeface="Cambria" panose="02040503050406030204" pitchFamily="18" charset="0"/>
              </a:rPr>
              <a:t>заинтересованность ученика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 эффективность работы с ними;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самостоятельно работая с ресурсами, ученик приобретает необходимые для сегодняшней жизни </a:t>
            </a:r>
            <a:r>
              <a:rPr lang="ru-RU" sz="1200" dirty="0">
                <a:solidFill>
                  <a:schemeClr val="accent4"/>
                </a:solidFill>
                <a:latin typeface="Cambria" panose="02040503050406030204" pitchFamily="18" charset="0"/>
              </a:rPr>
              <a:t>метапредметные компетенции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, такие как навыки работы с информацией, умение планировать свою деятельность и отвечать за результаты обучения и т.д. - готовится к жизнедеятельности в информационном обществе;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электронное обучение позволяет выстраивать разноуровневую систему и </a:t>
            </a:r>
            <a:r>
              <a:rPr lang="ru-RU" sz="1200" dirty="0">
                <a:solidFill>
                  <a:schemeClr val="accent4"/>
                </a:solidFill>
                <a:latin typeface="Cambria" panose="02040503050406030204" pitchFamily="18" charset="0"/>
              </a:rPr>
              <a:t>индивидуализировать подходы,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отталкиваясь от потребностей обучающегося.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99F42F2-A938-4AFF-9A2A-DE6897BE651A}"/>
              </a:ext>
            </a:extLst>
          </p:cNvPr>
          <p:cNvSpPr/>
          <p:nvPr/>
        </p:nvSpPr>
        <p:spPr>
          <a:xfrm>
            <a:off x="1220172" y="4236208"/>
            <a:ext cx="6624736" cy="43204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chemeClr val="accent4"/>
                </a:solidFill>
                <a:latin typeface="Cambria" panose="02040503050406030204" pitchFamily="18" charset="0"/>
              </a:rPr>
              <a:t>Недостатки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проявляются при использовании дистанционных технологий в работе с учениками </a:t>
            </a:r>
            <a:r>
              <a:rPr lang="ru-RU" sz="1200" dirty="0">
                <a:solidFill>
                  <a:schemeClr val="accent4"/>
                </a:solidFill>
                <a:latin typeface="Cambria" panose="02040503050406030204" pitchFamily="18" charset="0"/>
              </a:rPr>
              <a:t>с низким уровнем мотивации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0D9238A-DA9F-4F47-93FB-C502D2849F2C}"/>
              </a:ext>
            </a:extLst>
          </p:cNvPr>
          <p:cNvSpPr/>
          <p:nvPr/>
        </p:nvSpPr>
        <p:spPr>
          <a:xfrm>
            <a:off x="1763688" y="4898276"/>
            <a:ext cx="5544616" cy="33092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Традиционная классно-урочная система помогает уйти от недостатков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6D485DE-A76E-41B3-9868-94EAE817AB26}"/>
              </a:ext>
            </a:extLst>
          </p:cNvPr>
          <p:cNvSpPr/>
          <p:nvPr/>
        </p:nvSpPr>
        <p:spPr>
          <a:xfrm>
            <a:off x="769378" y="5469315"/>
            <a:ext cx="7619045" cy="73199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ru-RU" sz="1400" b="1" dirty="0">
                <a:solidFill>
                  <a:schemeClr val="accent4"/>
                </a:solidFill>
                <a:latin typeface="Cambria" panose="02040503050406030204" pitchFamily="18" charset="0"/>
              </a:rPr>
              <a:t>Заключение: наиболее эффективное –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смешанное обучение</a:t>
            </a:r>
            <a:r>
              <a:rPr lang="ru-RU" sz="1400" b="1" dirty="0">
                <a:solidFill>
                  <a:schemeClr val="accent4"/>
                </a:solidFill>
                <a:latin typeface="Cambria" panose="02040503050406030204" pitchFamily="18" charset="0"/>
              </a:rPr>
              <a:t>, </a:t>
            </a:r>
          </a:p>
          <a:p>
            <a:pPr algn="ctr"/>
            <a:r>
              <a:rPr lang="ru-RU" sz="1400" b="1" dirty="0">
                <a:solidFill>
                  <a:schemeClr val="accent4"/>
                </a:solidFill>
                <a:latin typeface="Cambria" panose="02040503050406030204" pitchFamily="18" charset="0"/>
              </a:rPr>
              <a:t>включающее как элементы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традиционного</a:t>
            </a:r>
            <a:r>
              <a:rPr lang="ru-RU" sz="1400" b="1" dirty="0">
                <a:solidFill>
                  <a:schemeClr val="accent4"/>
                </a:solidFill>
                <a:latin typeface="Cambria" panose="02040503050406030204" pitchFamily="18" charset="0"/>
              </a:rPr>
              <a:t> классно-урочного обучения, </a:t>
            </a:r>
          </a:p>
          <a:p>
            <a:pPr algn="ctr"/>
            <a:r>
              <a:rPr lang="ru-RU" sz="1400" b="1" dirty="0">
                <a:solidFill>
                  <a:schemeClr val="accent4"/>
                </a:solidFill>
                <a:latin typeface="Cambria" panose="02040503050406030204" pitchFamily="18" charset="0"/>
              </a:rPr>
              <a:t>так и использование инструментов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электронного</a:t>
            </a:r>
            <a:r>
              <a:rPr lang="ru-RU" sz="1400" b="1" dirty="0">
                <a:solidFill>
                  <a:schemeClr val="accent4"/>
                </a:solidFill>
                <a:latin typeface="Cambria" panose="02040503050406030204" pitchFamily="18" charset="0"/>
              </a:rPr>
              <a:t> обучения</a:t>
            </a:r>
            <a:endParaRPr lang="ru-RU" sz="14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CD1E284-BD92-48AF-9119-6071F37CB3C9}"/>
              </a:ext>
            </a:extLst>
          </p:cNvPr>
          <p:cNvCxnSpPr>
            <a:cxnSpLocks/>
          </p:cNvCxnSpPr>
          <p:nvPr/>
        </p:nvCxnSpPr>
        <p:spPr>
          <a:xfrm>
            <a:off x="4427984" y="4668256"/>
            <a:ext cx="0" cy="23002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46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660" y="1844824"/>
            <a:ext cx="6120680" cy="2549086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ru-RU" b="1" dirty="0">
                <a:solidFill>
                  <a:srgbClr val="C00000"/>
                </a:solidFill>
              </a:rPr>
              <a:t>Обзор: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электронные площадки для изучения иностранных языков </a:t>
            </a:r>
            <a:b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и не только…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86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1922</Words>
  <Application>Microsoft Office PowerPoint</Application>
  <PresentationFormat>Экран (4:3)</PresentationFormat>
  <Paragraphs>277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Cambria</vt:lpstr>
      <vt:lpstr>Garamond</vt:lpstr>
      <vt:lpstr>Wingdings</vt:lpstr>
      <vt:lpstr>Натуральные материалы</vt:lpstr>
      <vt:lpstr>Использование различных электронных площадок  для изучения английского языка на уроках и дома</vt:lpstr>
      <vt:lpstr>Коротко: об основных  нормативно-правовых аспектах электронного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Обзор: электронные площадки для изучения иностранных языков  и не только…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User</cp:lastModifiedBy>
  <cp:revision>206</cp:revision>
  <dcterms:created xsi:type="dcterms:W3CDTF">2017-04-15T16:01:25Z</dcterms:created>
  <dcterms:modified xsi:type="dcterms:W3CDTF">2020-03-24T21:21:38Z</dcterms:modified>
</cp:coreProperties>
</file>