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B0E9-0712-4D7B-9567-9743A867028C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53BE-0835-4DF1-BB9B-B9E446C27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B0E9-0712-4D7B-9567-9743A867028C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53BE-0835-4DF1-BB9B-B9E446C27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B0E9-0712-4D7B-9567-9743A867028C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53BE-0835-4DF1-BB9B-B9E446C27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B0E9-0712-4D7B-9567-9743A867028C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53BE-0835-4DF1-BB9B-B9E446C27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B0E9-0712-4D7B-9567-9743A867028C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53BE-0835-4DF1-BB9B-B9E446C27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B0E9-0712-4D7B-9567-9743A867028C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53BE-0835-4DF1-BB9B-B9E446C27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B0E9-0712-4D7B-9567-9743A867028C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53BE-0835-4DF1-BB9B-B9E446C27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B0E9-0712-4D7B-9567-9743A867028C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53BE-0835-4DF1-BB9B-B9E446C27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B0E9-0712-4D7B-9567-9743A867028C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53BE-0835-4DF1-BB9B-B9E446C27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B0E9-0712-4D7B-9567-9743A867028C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53BE-0835-4DF1-BB9B-B9E446C27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B0E9-0712-4D7B-9567-9743A867028C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6653BE-0835-4DF1-BB9B-B9E446C271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09B0E9-0712-4D7B-9567-9743A867028C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6653BE-0835-4DF1-BB9B-B9E446C271E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Методика создания экспозиций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717032"/>
            <a:ext cx="7854696" cy="126410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Скурихина С. Н., </a:t>
            </a:r>
          </a:p>
          <a:p>
            <a:r>
              <a:rPr lang="ru-RU" dirty="0" smtClean="0"/>
              <a:t>зам. директора по УВР</a:t>
            </a:r>
          </a:p>
          <a:p>
            <a:r>
              <a:rPr lang="ru-RU" dirty="0" smtClean="0"/>
              <a:t>МБОУ СШ № 69</a:t>
            </a:r>
            <a:endParaRPr lang="ru-RU" dirty="0"/>
          </a:p>
        </p:txBody>
      </p:sp>
      <p:pic>
        <p:nvPicPr>
          <p:cNvPr id="4" name="Picture 2" descr="C:\Users\1\Desktop\318126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933056"/>
            <a:ext cx="2160240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/>
              <a:t>Примеры оформления этикеток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r>
              <a:rPr lang="ru-RU" u="sng" dirty="0" smtClean="0"/>
              <a:t>Пояснительный этикетаж</a:t>
            </a:r>
            <a:r>
              <a:rPr lang="en-US" dirty="0" smtClean="0"/>
              <a:t>: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u="sng" dirty="0" smtClean="0"/>
              <a:t>В этикетке к макетам зданий, сооружений: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933056"/>
            <a:ext cx="756084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b="1" i="1" dirty="0" smtClean="0"/>
              <a:t>Здание школы №8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Макет (масштаб 1:100)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Выполнен Б. Иванниковым (10 класс)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Руководитель: учитель истории Д. И. Семёнов</a:t>
            </a: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988840"/>
            <a:ext cx="756084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2400" i="1" dirty="0" smtClean="0"/>
              <a:t>Панорама губернского города Тамбова</a:t>
            </a:r>
            <a:endParaRPr lang="ru-RU" sz="2400" dirty="0" smtClean="0"/>
          </a:p>
          <a:p>
            <a:pPr>
              <a:buNone/>
            </a:pPr>
            <a:r>
              <a:rPr lang="ru-RU" i="1" dirty="0" smtClean="0"/>
              <a:t>Выполнена архитектором Василием Усачёвым в 1799 г. </a:t>
            </a:r>
          </a:p>
          <a:p>
            <a:pPr>
              <a:buNone/>
            </a:pPr>
            <a:r>
              <a:rPr lang="ru-RU" i="1" dirty="0" smtClean="0"/>
              <a:t>Копия художника </a:t>
            </a:r>
            <a:r>
              <a:rPr lang="ru-RU" i="1" dirty="0" err="1" smtClean="0"/>
              <a:t>Шпильчина</a:t>
            </a:r>
            <a:r>
              <a:rPr lang="ru-RU" i="1" dirty="0" smtClean="0"/>
              <a:t> В. Г., 1994 г.</a:t>
            </a: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83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/>
              <a:t>Ошибки при подготовке экспозиции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При размещении материала в экспозиции необходимо экономить экспозиционные площади. Не переполнять экспозицию материалом. Любую тему всегда можно решить немногословно. Материал будет смотреться более выигрышно, если вокруг него останется пространство. </a:t>
            </a:r>
          </a:p>
          <a:p>
            <a:r>
              <a:rPr lang="ru-RU" dirty="0" smtClean="0"/>
              <a:t>Экспозиционные материалы, раскрывающие исторические события, факты, должны быть датированы, иначе они обесцениваются. </a:t>
            </a:r>
          </a:p>
          <a:p>
            <a:r>
              <a:rPr lang="ru-RU" dirty="0" smtClean="0"/>
              <a:t>Длительное экспонирование (свыше 6 месяцев) документов, рукописей, писем, акварелей ведёт к их гибели. Карандаш, чернила, фломастер выгорают, бумага желтеет и разрушается. Рекомендуется делать точную копию в размере оригинала (муляж) и её экспонировать, а подлинник хранить в специальных условиях.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Экспозиция музейная</a:t>
            </a:r>
            <a:r>
              <a:rPr lang="ru-RU" sz="3200" dirty="0" smtClean="0"/>
              <a:t> </a:t>
            </a:r>
            <a:r>
              <a:rPr lang="ru-RU" sz="2400" dirty="0" smtClean="0"/>
              <a:t>(от лат. </a:t>
            </a:r>
            <a:r>
              <a:rPr lang="ru-RU" sz="2400" dirty="0" err="1" smtClean="0"/>
              <a:t>expositio</a:t>
            </a:r>
            <a:r>
              <a:rPr lang="ru-RU" sz="2400" dirty="0" smtClean="0"/>
              <a:t> — выставление на показ, изложение) -основная форма презентации музеем историко-культурного наследия в виде искусственно созданной предметно-пространственной структуры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507288" cy="411973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u="sng" dirty="0" smtClean="0"/>
          </a:p>
          <a:p>
            <a:pPr>
              <a:buNone/>
            </a:pPr>
            <a:r>
              <a:rPr lang="ru-RU" u="sng" dirty="0" smtClean="0"/>
              <a:t>Схема членения музейной экспозиции</a:t>
            </a:r>
            <a:r>
              <a:rPr lang="en-US" dirty="0" smtClean="0"/>
              <a:t>:</a:t>
            </a:r>
            <a:endParaRPr lang="ru-RU" dirty="0" smtClean="0"/>
          </a:p>
          <a:p>
            <a:pPr lvl="0"/>
            <a:r>
              <a:rPr lang="ru-RU" b="1" dirty="0" smtClean="0"/>
              <a:t>экспонат</a:t>
            </a:r>
            <a:r>
              <a:rPr lang="ru-RU" dirty="0" smtClean="0"/>
              <a:t> — предмет, выставленный для обозрения;</a:t>
            </a:r>
          </a:p>
          <a:p>
            <a:pPr lvl="0"/>
            <a:r>
              <a:rPr lang="ru-RU" b="1" dirty="0" smtClean="0"/>
              <a:t>тематико-экспозиционный комплекс</a:t>
            </a:r>
            <a:r>
              <a:rPr lang="ru-RU" dirty="0" smtClean="0"/>
              <a:t>;</a:t>
            </a:r>
          </a:p>
          <a:p>
            <a:pPr lvl="0"/>
            <a:r>
              <a:rPr lang="ru-RU" b="1" dirty="0" smtClean="0"/>
              <a:t>музейный раздел</a:t>
            </a:r>
            <a:r>
              <a:rPr lang="ru-RU" dirty="0" smtClean="0"/>
              <a:t>;</a:t>
            </a:r>
          </a:p>
          <a:p>
            <a:pPr lvl="0"/>
            <a:r>
              <a:rPr lang="ru-RU" b="1" dirty="0" smtClean="0"/>
              <a:t>музейная экспозиция</a:t>
            </a:r>
            <a:r>
              <a:rPr lang="ru-RU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pic>
        <p:nvPicPr>
          <p:cNvPr id="4" name="Picture 2" descr="http://detsad88prim.spb.ru/images/spez/1_-_kopiy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221088"/>
            <a:ext cx="2304256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964488" cy="432048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Условия, необходимые для </a:t>
            </a:r>
            <a:r>
              <a:rPr lang="ru-RU" sz="3200" b="1" i="1" dirty="0" smtClean="0"/>
              <a:t>создания экспозиций</a:t>
            </a:r>
            <a:r>
              <a:rPr lang="en-US" sz="3200" b="1" i="1" dirty="0" smtClean="0"/>
              <a:t>: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pPr lvl="0"/>
            <a:r>
              <a:rPr lang="ru-RU" dirty="0" smtClean="0"/>
              <a:t>фонды музейных предметов на тему экспозиции (не исключается дополнительный сбор материала);</a:t>
            </a:r>
          </a:p>
          <a:p>
            <a:pPr lvl="0"/>
            <a:r>
              <a:rPr lang="ru-RU" dirty="0" smtClean="0"/>
              <a:t>краеведческая основа коллекции, что может обеспечить подлинной предметной базой при сборе материала;</a:t>
            </a:r>
          </a:p>
          <a:p>
            <a:pPr lvl="0"/>
            <a:r>
              <a:rPr lang="ru-RU" dirty="0" smtClean="0"/>
              <a:t>авторский коллектив, ориентирующийся в проблемах намеченной темы и знакомого с методикой экспозиционной работы;</a:t>
            </a:r>
          </a:p>
          <a:p>
            <a:pPr lvl="0"/>
            <a:r>
              <a:rPr lang="ru-RU" dirty="0" smtClean="0"/>
              <a:t>помещение, предназначенное для экспозиции.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/>
              <a:t>Экспозиция — это совокупность предметов, подобранных и выставленных по определённой системе для обозрения. 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i="1" dirty="0" smtClean="0"/>
              <a:t>Общие принципы построения</a:t>
            </a:r>
            <a:r>
              <a:rPr lang="ru-RU" dirty="0" smtClean="0"/>
              <a:t> </a:t>
            </a:r>
            <a:r>
              <a:rPr lang="ru-RU" i="1" dirty="0" smtClean="0"/>
              <a:t>экспозиции</a:t>
            </a:r>
            <a:r>
              <a:rPr lang="en-US" dirty="0" smtClean="0"/>
              <a:t>:</a:t>
            </a:r>
            <a:endParaRPr lang="ru-RU" dirty="0" smtClean="0"/>
          </a:p>
          <a:p>
            <a:pPr lvl="0"/>
            <a:r>
              <a:rPr lang="ru-RU" dirty="0" smtClean="0"/>
              <a:t>принцип научности;</a:t>
            </a:r>
          </a:p>
          <a:p>
            <a:pPr lvl="0"/>
            <a:r>
              <a:rPr lang="ru-RU" dirty="0" smtClean="0"/>
              <a:t>принцип историзма (тесно связан с принципом научности;</a:t>
            </a:r>
          </a:p>
          <a:p>
            <a:pPr lvl="0"/>
            <a:r>
              <a:rPr lang="ru-RU" dirty="0" smtClean="0"/>
              <a:t>принцип предметности (вытекает из сущности экспозиции;</a:t>
            </a:r>
          </a:p>
          <a:p>
            <a:pPr lvl="0"/>
            <a:r>
              <a:rPr lang="ru-RU" dirty="0" smtClean="0"/>
              <a:t>принцип универсальности (обеспечивает доходчивость экспозиции для любых групп музейной аудитории);</a:t>
            </a:r>
          </a:p>
          <a:p>
            <a:pPr lvl="0"/>
            <a:r>
              <a:rPr lang="ru-RU" dirty="0" smtClean="0"/>
              <a:t>принцип избирательности музейного показа;</a:t>
            </a:r>
          </a:p>
          <a:p>
            <a:pPr lvl="0"/>
            <a:r>
              <a:rPr lang="ru-RU" dirty="0" smtClean="0"/>
              <a:t>принцип локальности — показ местной истории, своеобразие проявлений в истории данного края общих закономерностей;</a:t>
            </a:r>
          </a:p>
          <a:p>
            <a:pPr lvl="0"/>
            <a:r>
              <a:rPr lang="ru-RU" dirty="0" smtClean="0"/>
              <a:t>принцип </a:t>
            </a:r>
            <a:r>
              <a:rPr lang="ru-RU" dirty="0" err="1" smtClean="0"/>
              <a:t>проблемности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историко-хронологический принцип.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 smtClean="0"/>
              <a:t>Методы экспозиционного показа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систематический метод — показ экспозиции, где однородные предметы представлены в соответствии с тематикой научной дисциплины (музейные коллекции</a:t>
            </a:r>
            <a:r>
              <a:rPr lang="en-US" dirty="0" smtClean="0"/>
              <a:t>;</a:t>
            </a:r>
            <a:r>
              <a:rPr lang="ru-RU" dirty="0" smtClean="0"/>
              <a:t> структурная единица - экспозиционный ряд);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ансамблевый метод – создание экспозиции, в которой на основе научных данных сохраняется или воссоздаётся ансамбль музейных предметов. (экспозиционный комплекс - интерьер, его фрагмент, ансамбль или комплекс архитектурных сооружений);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тематический метод — его основа это музейные предметы различных типов (экспозиционный комплекс). При использовании этого метода в экспозицию частично включаются элементы ансамблевой и систематической экспозиции.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i="1" dirty="0" smtClean="0"/>
              <a:t>Зрительные планы экспозиций школьных музеев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915816" y="4077072"/>
            <a:ext cx="3024336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Скрытая экспозиция</a:t>
            </a:r>
          </a:p>
          <a:p>
            <a:pPr algn="ctr"/>
            <a:r>
              <a:rPr lang="ru-RU" dirty="0" smtClean="0"/>
              <a:t>(турникеты, выдвижные и откидные щиты, альбомы)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11560" y="2348880"/>
            <a:ext cx="2952328" cy="1706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Вертикальный (стенды, планшеты,</a:t>
            </a:r>
          </a:p>
          <a:p>
            <a:pPr algn="ctr"/>
            <a:r>
              <a:rPr lang="ru-RU" dirty="0" smtClean="0"/>
              <a:t>Витрины)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580112" y="2348880"/>
            <a:ext cx="2952328" cy="1778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Горизонтальный</a:t>
            </a:r>
          </a:p>
          <a:p>
            <a:pPr algn="ctr"/>
            <a:r>
              <a:rPr lang="ru-RU" dirty="0" smtClean="0"/>
              <a:t>(горизонтальные витрины, столы)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Общие правила размещения экспонатов: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крупные изображения и связующие тексты помещаются в верхней части экспозиционного пояса, а иногда и над ним;</a:t>
            </a:r>
          </a:p>
          <a:p>
            <a:pPr lvl="0"/>
            <a:r>
              <a:rPr lang="ru-RU" dirty="0" smtClean="0"/>
              <a:t>мелкие предметы, изображения и документы, требующие детального рассмотрения, помещаются на уровне глаз;</a:t>
            </a:r>
          </a:p>
          <a:p>
            <a:pPr lvl="0"/>
            <a:r>
              <a:rPr lang="ru-RU" dirty="0" smtClean="0"/>
              <a:t>наиболее важные по содержанию экспонаты должны занять лучшую экспозиционную площадь, чтобы можно было их увидеть в первую очередь. Такой наиболее обращающей на себя внимание частью плоскости является участок, лежащий вверх от её центральной горизонтальной оси. Он поглощает 60% внимания зрителей;</a:t>
            </a:r>
          </a:p>
          <a:p>
            <a:pPr lvl="0"/>
            <a:r>
              <a:rPr lang="ru-RU" dirty="0" smtClean="0"/>
              <a:t>не связывая себя необходимостью располагать экспонаты по всей стене (стенде, щите), соблюдать осевую симметрию, </a:t>
            </a:r>
            <a:r>
              <a:rPr lang="ru-RU" dirty="0" err="1" smtClean="0"/>
              <a:t>экспозиционер</a:t>
            </a:r>
            <a:r>
              <a:rPr lang="ru-RU" dirty="0" smtClean="0"/>
              <a:t> тем не менее должен размещать их в определённой системе, которая позволяла бы воспринимать сгруппированные экспонаты в единстве.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/>
              <a:t>Этикетаж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u="sng" dirty="0" smtClean="0"/>
              <a:t>Виды этикетажа:</a:t>
            </a:r>
          </a:p>
          <a:p>
            <a:pPr lvl="0"/>
            <a:r>
              <a:rPr lang="ru-RU" dirty="0" smtClean="0"/>
              <a:t>«</a:t>
            </a:r>
            <a:r>
              <a:rPr lang="ru-RU" dirty="0" err="1" smtClean="0"/>
              <a:t>Оглавительный</a:t>
            </a:r>
            <a:r>
              <a:rPr lang="ru-RU" dirty="0" smtClean="0"/>
              <a:t>» (номенклатурный), сообщающий название музейных разделов, экспозиционных комплексов. Номенклатурный этикетаж должен отражать тему и идею разделов экспозиции.</a:t>
            </a:r>
          </a:p>
          <a:p>
            <a:pPr lvl="0"/>
            <a:r>
              <a:rPr lang="ru-RU" dirty="0" smtClean="0"/>
              <a:t>Пояснительный — это тексты к каждому экспонату или группе экспонатов. В нём даётся название предмета, краткие сведения о его происхождении и значении. Первая часть пояснительного этикетажа (название) — пишется более крупно, вторая часть (описание) — более мелко.</a:t>
            </a:r>
          </a:p>
          <a:p>
            <a:pPr algn="ctr">
              <a:buNone/>
            </a:pPr>
            <a:r>
              <a:rPr lang="ru-RU" dirty="0" smtClean="0"/>
              <a:t>    </a:t>
            </a:r>
            <a:r>
              <a:rPr lang="ru-RU" b="1" u="sng" dirty="0" smtClean="0">
                <a:solidFill>
                  <a:schemeClr val="tx2"/>
                </a:solidFill>
              </a:rPr>
              <a:t>Всё содержание этикетки, кратко и чётко сформулированное, должно направить внимание зрителя на те стороны предмета, которые особо важны для экспозиции.</a:t>
            </a:r>
          </a:p>
          <a:p>
            <a:pPr lvl="0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/>
              <a:t>Примеры оформления этикеток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u="sng" dirty="0" smtClean="0"/>
              <a:t>В этикетке к картине:</a:t>
            </a:r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r>
              <a:rPr lang="ru-RU" sz="2800" u="sng" dirty="0" smtClean="0"/>
              <a:t>В этикетке к фотографии, картине</a:t>
            </a:r>
            <a:r>
              <a:rPr lang="en-US" sz="2800" dirty="0" smtClean="0"/>
              <a:t>: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4221088"/>
            <a:ext cx="7632848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b="1" i="1" dirty="0"/>
              <a:t>Пташкин Д. А.</a:t>
            </a:r>
            <a:endParaRPr lang="ru-RU" dirty="0"/>
          </a:p>
          <a:p>
            <a:pPr>
              <a:buNone/>
            </a:pPr>
            <a:r>
              <a:rPr lang="ru-RU" i="1" dirty="0"/>
              <a:t> </a:t>
            </a:r>
            <a:r>
              <a:rPr lang="ru-RU" i="1" dirty="0" smtClean="0"/>
              <a:t>Фотография</a:t>
            </a:r>
            <a:r>
              <a:rPr lang="ru-RU" i="1" dirty="0"/>
              <a:t>, конец XIX в., подлинник</a:t>
            </a:r>
            <a:endParaRPr lang="ru-RU" dirty="0"/>
          </a:p>
          <a:p>
            <a:pPr>
              <a:buNone/>
            </a:pPr>
            <a:r>
              <a:rPr lang="ru-RU" i="1" dirty="0"/>
              <a:t> </a:t>
            </a:r>
            <a:r>
              <a:rPr lang="ru-RU" i="1" dirty="0" smtClean="0"/>
              <a:t>9 </a:t>
            </a:r>
            <a:r>
              <a:rPr lang="ru-RU" i="1" dirty="0"/>
              <a:t>сентября 1882 г. в г. Тамбове дочерью генерал-губернатора Д.А. </a:t>
            </a:r>
            <a:r>
              <a:rPr lang="ru-RU" i="1" dirty="0" err="1"/>
              <a:t>Пташник</a:t>
            </a:r>
            <a:r>
              <a:rPr lang="ru-RU" i="1" dirty="0"/>
              <a:t> было открыто начальное женское училище, которое 23 ноября 1885 г. преобразовано с разрешения попечителя Харьковского учебного округа в женскую четырёхклассную прогимназию с подготовительным классом и пансионом при ней.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628800"/>
            <a:ext cx="770485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b="1" i="1" dirty="0" smtClean="0"/>
              <a:t>В. П. Кудрявцев, Икона. Святые Кирилл и </a:t>
            </a:r>
            <a:r>
              <a:rPr lang="ru-RU" b="1" i="1" dirty="0" err="1" smtClean="0"/>
              <a:t>Мефодий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994 год, холст, масло. Копия.</a:t>
            </a:r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</TotalTime>
  <Words>809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Методика создания экспозиций</vt:lpstr>
      <vt:lpstr>Экспозиция музейная (от лат. expositio — выставление на показ, изложение) -основная форма презентации музеем историко-культурного наследия в виде искусственно созданной предметно-пространственной структуры</vt:lpstr>
      <vt:lpstr>Условия, необходимые для создания экспозиций:</vt:lpstr>
      <vt:lpstr>Экспозиция — это совокупность предметов, подобранных и выставленных по определённой системе для обозрения. </vt:lpstr>
      <vt:lpstr>Методы экспозиционного показа </vt:lpstr>
      <vt:lpstr>Зрительные планы экспозиций школьных музеев</vt:lpstr>
      <vt:lpstr>Общие правила размещения экспонатов: </vt:lpstr>
      <vt:lpstr>Этикетаж</vt:lpstr>
      <vt:lpstr>Примеры оформления этикеток</vt:lpstr>
      <vt:lpstr>Примеры оформления этикеток</vt:lpstr>
      <vt:lpstr>Ошибки при подготовке экспозиции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создания экспозиций</dc:title>
  <dc:creator>Николай Скурихин</dc:creator>
  <cp:lastModifiedBy>Николай Скурихин</cp:lastModifiedBy>
  <cp:revision>14</cp:revision>
  <dcterms:created xsi:type="dcterms:W3CDTF">2018-03-25T07:23:18Z</dcterms:created>
  <dcterms:modified xsi:type="dcterms:W3CDTF">2018-03-25T09:29:22Z</dcterms:modified>
</cp:coreProperties>
</file>