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8" r:id="rId13"/>
    <p:sldId id="269" r:id="rId14"/>
    <p:sldId id="271" r:id="rId15"/>
    <p:sldId id="270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CCFFFF"/>
    <a:srgbClr val="00FF00"/>
    <a:srgbClr val="FFFF00"/>
    <a:srgbClr val="0000FF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09" autoAdjust="0"/>
    <p:restoredTop sz="94660"/>
  </p:normalViewPr>
  <p:slideViewPr>
    <p:cSldViewPr>
      <p:cViewPr varScale="1">
        <p:scale>
          <a:sx n="70" d="100"/>
          <a:sy n="70" d="100"/>
        </p:scale>
        <p:origin x="156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pPr>
              <a:defRPr/>
            </a:pPr>
            <a:fld id="{5B9EAD0A-5DDD-44DE-AFC1-D42E665E584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9010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92D64D14-7577-405A-8E87-FA150581226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4909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92D64D14-7577-405A-8E87-FA150581226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709105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92D64D14-7577-405A-8E87-FA150581226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23392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92D64D14-7577-405A-8E87-FA150581226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812681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92D64D14-7577-405A-8E87-FA150581226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54510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3BA176-E193-44BA-890A-C0F8E55EAB8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53304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BC2AEF-EFAB-45D4-88C9-F2D87885E76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26879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8EF048-4FD3-4092-982F-0084A3CDBF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7343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FD6D63-9C8B-4953-B517-06928261EC4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5819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34EBFCC0-8FE0-4B01-8A3C-DEE92F6A763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1913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pPr>
              <a:defRPr/>
            </a:pPr>
            <a:fld id="{5B292070-44D4-4CF6-98B3-1954DED5E26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2536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pPr>
              <a:defRPr/>
            </a:pPr>
            <a:fld id="{3C9D53E6-A8E2-4BB1-B57E-A383299B2D7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9374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DC1181-C250-4703-B074-753A3EDEE85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3629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BFF79A-43F8-4828-BCAF-6B15DE4E717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4924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DD1D98-F57E-4A75-8AE6-C5992C4B3B3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4678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9731152A-ACB2-4F52-BDF2-A1A52F56BED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6474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>
              <a:defRPr/>
            </a:pPr>
            <a:fld id="{92D64D14-7577-405A-8E87-FA150581226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133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  <p:sldLayoutId id="2147483726" r:id="rId14"/>
    <p:sldLayoutId id="2147483727" r:id="rId15"/>
    <p:sldLayoutId id="2147483728" r:id="rId16"/>
    <p:sldLayoutId id="214748372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5"/>
          <p:cNvSpPr>
            <a:spLocks noGrp="1" noChangeArrowheads="1"/>
          </p:cNvSpPr>
          <p:nvPr>
            <p:ph type="ctrTitle"/>
          </p:nvPr>
        </p:nvSpPr>
        <p:spPr>
          <a:xfrm>
            <a:off x="1073769" y="-819472"/>
            <a:ext cx="7772400" cy="1470026"/>
          </a:xfrm>
          <a:noFill/>
        </p:spPr>
        <p:txBody>
          <a:bodyPr/>
          <a:lstStyle/>
          <a:p>
            <a:pPr algn="ctr" eaLnBrk="1" hangingPunct="1"/>
            <a:r>
              <a:rPr lang="ru-RU" sz="2000" b="1" i="1" dirty="0" smtClean="0">
                <a:latin typeface="Times New Roman" pitchFamily="18" charset="0"/>
              </a:rPr>
              <a:t>Муниципальное  бюджетное общеобразовательное учреждение </a:t>
            </a:r>
            <a:br>
              <a:rPr lang="ru-RU" sz="2000" b="1" i="1" dirty="0" smtClean="0">
                <a:latin typeface="Times New Roman" pitchFamily="18" charset="0"/>
              </a:rPr>
            </a:br>
            <a:r>
              <a:rPr lang="ru-RU" sz="2000" b="1" i="1" dirty="0" smtClean="0">
                <a:latin typeface="Times New Roman" pitchFamily="18" charset="0"/>
              </a:rPr>
              <a:t>«Средняя школа №69 Советский район г</a:t>
            </a:r>
            <a:r>
              <a:rPr lang="en-US" sz="2000" b="1" i="1" dirty="0">
                <a:latin typeface="Times New Roman" pitchFamily="18" charset="0"/>
              </a:rPr>
              <a:t>.</a:t>
            </a:r>
            <a:r>
              <a:rPr lang="ru-RU" sz="2000" b="1" i="1" dirty="0" smtClean="0">
                <a:latin typeface="Times New Roman" pitchFamily="18" charset="0"/>
              </a:rPr>
              <a:t> Красноярск»</a:t>
            </a:r>
          </a:p>
        </p:txBody>
      </p:sp>
      <p:sp>
        <p:nvSpPr>
          <p:cNvPr id="2052" name="WordArt 6"/>
          <p:cNvSpPr>
            <a:spLocks noChangeArrowheads="1" noChangeShapeType="1" noTextEdit="1"/>
          </p:cNvSpPr>
          <p:nvPr/>
        </p:nvSpPr>
        <p:spPr bwMode="auto">
          <a:xfrm>
            <a:off x="1043608" y="3068960"/>
            <a:ext cx="7939087" cy="52387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48116"/>
              </a:avLst>
            </a:prstTxWarp>
          </a:bodyPr>
          <a:lstStyle/>
          <a:p>
            <a:r>
              <a:rPr lang="ru-RU" sz="3600" kern="10" dirty="0" err="1" smtClean="0">
                <a:ln w="1270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Times New Roman"/>
                <a:cs typeface="Times New Roman"/>
              </a:rPr>
              <a:t>Физкультурно</a:t>
            </a:r>
            <a:r>
              <a:rPr lang="ru-RU" sz="3600" kern="10" dirty="0" smtClean="0">
                <a:ln w="1270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Times New Roman"/>
                <a:cs typeface="Times New Roman"/>
              </a:rPr>
              <a:t>-</a:t>
            </a:r>
            <a:endParaRPr lang="ru-RU" sz="3600" kern="10" dirty="0">
              <a:ln w="12700">
                <a:solidFill>
                  <a:srgbClr val="800000"/>
                </a:solidFill>
                <a:round/>
                <a:headEnd/>
                <a:tailEnd/>
              </a:ln>
              <a:solidFill>
                <a:srgbClr val="800000"/>
              </a:solidFill>
              <a:latin typeface="Times New Roman"/>
              <a:cs typeface="Times New Roman"/>
            </a:endParaRPr>
          </a:p>
          <a:p>
            <a:r>
              <a:rPr lang="ru-RU" sz="3600" kern="10" dirty="0">
                <a:ln w="1270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Times New Roman"/>
                <a:cs typeface="Times New Roman"/>
              </a:rPr>
              <a:t>спортивный клуб</a:t>
            </a:r>
          </a:p>
        </p:txBody>
      </p:sp>
      <p:sp>
        <p:nvSpPr>
          <p:cNvPr id="2055" name="WordArt 7"/>
          <p:cNvSpPr>
            <a:spLocks noChangeArrowheads="1" noChangeShapeType="1" noTextEdit="1"/>
          </p:cNvSpPr>
          <p:nvPr/>
        </p:nvSpPr>
        <p:spPr bwMode="auto">
          <a:xfrm>
            <a:off x="2771800" y="4221088"/>
            <a:ext cx="4791075" cy="1466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9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Century Gothic"/>
              </a:rPr>
              <a:t>Северный ОЛИМП</a:t>
            </a:r>
            <a:endParaRPr lang="ru-RU" sz="9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sz="4000" b="1" smtClean="0">
                <a:solidFill>
                  <a:srgbClr val="800000"/>
                </a:solidFill>
              </a:rPr>
              <a:t>Статистика</a:t>
            </a:r>
            <a:r>
              <a:rPr lang="ru-RU" sz="4000" b="1" smtClean="0"/>
              <a:t/>
            </a:r>
            <a:br>
              <a:rPr lang="ru-RU" sz="4000" b="1" smtClean="0"/>
            </a:br>
            <a:endParaRPr lang="ru-RU" sz="4000" b="1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1835696" y="1772816"/>
            <a:ext cx="6591985" cy="3777622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Год открытия – 1.10.2014г.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Количество занимающихся – 159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Количество педагогов – 2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Средний возраст – 34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Категории: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высшая - 1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первая – 1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Образование: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высшее – 2</a:t>
            </a:r>
          </a:p>
          <a:p>
            <a:pPr eaLnBrk="1" hangingPunct="1">
              <a:lnSpc>
                <a:spcPct val="90000"/>
              </a:lnSpc>
            </a:pPr>
            <a:endParaRPr lang="ru-RU" sz="2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-26988"/>
            <a:ext cx="8229600" cy="1143001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НАШИ   РЕЗУЛЬТАТЫ</a:t>
            </a:r>
          </a:p>
        </p:txBody>
      </p:sp>
      <p:sp>
        <p:nvSpPr>
          <p:cNvPr id="12291" name="Rectangle 5"/>
          <p:cNvSpPr>
            <a:spLocks noGrp="1" noChangeArrowheads="1"/>
          </p:cNvSpPr>
          <p:nvPr>
            <p:ph idx="1"/>
          </p:nvPr>
        </p:nvSpPr>
        <p:spPr>
          <a:xfrm>
            <a:off x="503361" y="1268760"/>
            <a:ext cx="4284663" cy="4525963"/>
          </a:xfrm>
          <a:noFill/>
        </p:spPr>
        <p:txBody>
          <a:bodyPr>
            <a:normAutofit fontScale="92500" lnSpcReduction="20000"/>
          </a:bodyPr>
          <a:lstStyle/>
          <a:p>
            <a:pPr eaLnBrk="1" hangingPunct="1">
              <a:buFontTx/>
              <a:buNone/>
            </a:pPr>
            <a:endParaRPr lang="ru-RU" sz="2400" dirty="0" smtClean="0">
              <a:latin typeface="Times New Roman" pitchFamily="18" charset="0"/>
            </a:endParaRPr>
          </a:p>
          <a:p>
            <a:pPr eaLnBrk="1" hangingPunct="1"/>
            <a:r>
              <a:rPr lang="ru-RU" sz="2400" dirty="0" smtClean="0">
                <a:latin typeface="Times New Roman" pitchFamily="18" charset="0"/>
              </a:rPr>
              <a:t>Шефская деятельность с ДОУ Советского района проведение соревнований.</a:t>
            </a:r>
          </a:p>
          <a:p>
            <a:pPr eaLnBrk="1" hangingPunct="1"/>
            <a:r>
              <a:rPr lang="ru-RU" sz="2400" dirty="0" smtClean="0">
                <a:latin typeface="Times New Roman" pitchFamily="18" charset="0"/>
              </a:rPr>
              <a:t>работа в секциях по направлениям и интересам</a:t>
            </a:r>
          </a:p>
          <a:p>
            <a:pPr eaLnBrk="1" hangingPunct="1"/>
            <a:r>
              <a:rPr lang="ru-RU" sz="2400" dirty="0" smtClean="0">
                <a:latin typeface="Times New Roman" pitchFamily="18" charset="0"/>
              </a:rPr>
              <a:t>проведение спортивных праздников и соревнований;</a:t>
            </a:r>
          </a:p>
          <a:p>
            <a:pPr eaLnBrk="1" hangingPunct="1"/>
            <a:r>
              <a:rPr lang="ru-RU" sz="2400" dirty="0" smtClean="0">
                <a:latin typeface="Times New Roman" pitchFamily="18" charset="0"/>
              </a:rPr>
              <a:t>индивидуальная работа по выбору вида спортивной деятельности;</a:t>
            </a:r>
          </a:p>
          <a:p>
            <a:pPr eaLnBrk="1" hangingPunct="1"/>
            <a:r>
              <a:rPr lang="ru-RU" sz="2400" dirty="0" smtClean="0">
                <a:latin typeface="Times New Roman" pitchFamily="18" charset="0"/>
              </a:rPr>
              <a:t>Проведение районных и городских соревнований по баскетболу.</a:t>
            </a:r>
          </a:p>
        </p:txBody>
      </p:sp>
      <p:pic>
        <p:nvPicPr>
          <p:cNvPr id="12294" name="Picture 6" descr="F:\лена\Новая папка\IMG_68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701967"/>
            <a:ext cx="4043941" cy="3032956"/>
          </a:xfrm>
          <a:prstGeom prst="rect">
            <a:avLst/>
          </a:prstGeom>
          <a:noFill/>
        </p:spPr>
      </p:pic>
      <p:pic>
        <p:nvPicPr>
          <p:cNvPr id="12295" name="Picture 7" descr="F:\лена\Новая папка\IMG_68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3887670"/>
            <a:ext cx="3960440" cy="2970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1845825" y="85676"/>
            <a:ext cx="8229600" cy="561975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4000" dirty="0" smtClean="0">
                <a:solidFill>
                  <a:srgbClr val="800000"/>
                </a:solidFill>
              </a:rPr>
              <a:t>КЛУБ «ОЛИМП»</a:t>
            </a:r>
            <a:r>
              <a:rPr lang="ru-RU" sz="4000" dirty="0" smtClean="0"/>
              <a:t> </a:t>
            </a:r>
            <a:br>
              <a:rPr lang="ru-RU" sz="4000" dirty="0" smtClean="0"/>
            </a:br>
            <a:endParaRPr lang="ru-RU" sz="4000" dirty="0" smtClean="0"/>
          </a:p>
        </p:txBody>
      </p:sp>
      <p:grpSp>
        <p:nvGrpSpPr>
          <p:cNvPr id="13316" name="Group 100"/>
          <p:cNvGrpSpPr>
            <a:grpSpLocks/>
          </p:cNvGrpSpPr>
          <p:nvPr/>
        </p:nvGrpSpPr>
        <p:grpSpPr bwMode="auto">
          <a:xfrm>
            <a:off x="1691680" y="1268760"/>
            <a:ext cx="6011862" cy="4498975"/>
            <a:chOff x="0" y="1486"/>
            <a:chExt cx="3787" cy="2834"/>
          </a:xfrm>
        </p:grpSpPr>
        <p:sp>
          <p:nvSpPr>
            <p:cNvPr id="13317" name="AutoShape 55"/>
            <p:cNvSpPr>
              <a:spLocks noChangeAspect="1" noChangeArrowheads="1"/>
            </p:cNvSpPr>
            <p:nvPr/>
          </p:nvSpPr>
          <p:spPr bwMode="auto">
            <a:xfrm>
              <a:off x="0" y="1486"/>
              <a:ext cx="3740" cy="28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18" name="Rectangle 56"/>
            <p:cNvSpPr>
              <a:spLocks noChangeArrowheads="1"/>
            </p:cNvSpPr>
            <p:nvPr/>
          </p:nvSpPr>
          <p:spPr bwMode="auto">
            <a:xfrm>
              <a:off x="153" y="1534"/>
              <a:ext cx="3634" cy="2738"/>
            </a:xfrm>
            <a:prstGeom prst="rect">
              <a:avLst/>
            </a:prstGeom>
            <a:solidFill>
              <a:srgbClr val="FFFFFF"/>
            </a:solidFill>
            <a:ln w="152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19" name="Freeform 57"/>
            <p:cNvSpPr>
              <a:spLocks/>
            </p:cNvSpPr>
            <p:nvPr/>
          </p:nvSpPr>
          <p:spPr bwMode="auto">
            <a:xfrm>
              <a:off x="549" y="3597"/>
              <a:ext cx="2911" cy="318"/>
            </a:xfrm>
            <a:custGeom>
              <a:avLst/>
              <a:gdLst>
                <a:gd name="T0" fmla="*/ 0 w 7277"/>
                <a:gd name="T1" fmla="*/ 795 h 795"/>
                <a:gd name="T2" fmla="*/ 1061 w 7277"/>
                <a:gd name="T3" fmla="*/ 0 h 795"/>
                <a:gd name="T4" fmla="*/ 7277 w 7277"/>
                <a:gd name="T5" fmla="*/ 0 h 795"/>
                <a:gd name="T6" fmla="*/ 6217 w 7277"/>
                <a:gd name="T7" fmla="*/ 795 h 795"/>
                <a:gd name="T8" fmla="*/ 0 w 7277"/>
                <a:gd name="T9" fmla="*/ 795 h 7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77"/>
                <a:gd name="T16" fmla="*/ 0 h 795"/>
                <a:gd name="T17" fmla="*/ 7277 w 7277"/>
                <a:gd name="T18" fmla="*/ 795 h 79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77" h="795">
                  <a:moveTo>
                    <a:pt x="0" y="795"/>
                  </a:moveTo>
                  <a:lnTo>
                    <a:pt x="1061" y="0"/>
                  </a:lnTo>
                  <a:lnTo>
                    <a:pt x="7277" y="0"/>
                  </a:lnTo>
                  <a:lnTo>
                    <a:pt x="6217" y="795"/>
                  </a:lnTo>
                  <a:lnTo>
                    <a:pt x="0" y="795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20" name="Freeform 58"/>
            <p:cNvSpPr>
              <a:spLocks/>
            </p:cNvSpPr>
            <p:nvPr/>
          </p:nvSpPr>
          <p:spPr bwMode="auto">
            <a:xfrm>
              <a:off x="549" y="2026"/>
              <a:ext cx="425" cy="1889"/>
            </a:xfrm>
            <a:custGeom>
              <a:avLst/>
              <a:gdLst>
                <a:gd name="T0" fmla="*/ 0 w 1061"/>
                <a:gd name="T1" fmla="*/ 4723 h 4723"/>
                <a:gd name="T2" fmla="*/ 0 w 1061"/>
                <a:gd name="T3" fmla="*/ 795 h 4723"/>
                <a:gd name="T4" fmla="*/ 1061 w 1061"/>
                <a:gd name="T5" fmla="*/ 0 h 4723"/>
                <a:gd name="T6" fmla="*/ 1061 w 1061"/>
                <a:gd name="T7" fmla="*/ 3928 h 4723"/>
                <a:gd name="T8" fmla="*/ 0 w 1061"/>
                <a:gd name="T9" fmla="*/ 4723 h 47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61"/>
                <a:gd name="T16" fmla="*/ 0 h 4723"/>
                <a:gd name="T17" fmla="*/ 1061 w 1061"/>
                <a:gd name="T18" fmla="*/ 4723 h 47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61" h="4723">
                  <a:moveTo>
                    <a:pt x="0" y="4723"/>
                  </a:moveTo>
                  <a:lnTo>
                    <a:pt x="0" y="795"/>
                  </a:lnTo>
                  <a:lnTo>
                    <a:pt x="1061" y="0"/>
                  </a:lnTo>
                  <a:lnTo>
                    <a:pt x="1061" y="3928"/>
                  </a:lnTo>
                  <a:lnTo>
                    <a:pt x="0" y="4723"/>
                  </a:lnTo>
                  <a:close/>
                </a:path>
              </a:pathLst>
            </a:custGeom>
            <a:solidFill>
              <a:srgbClr val="C0C0C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21" name="Rectangle 59"/>
            <p:cNvSpPr>
              <a:spLocks noChangeArrowheads="1"/>
            </p:cNvSpPr>
            <p:nvPr/>
          </p:nvSpPr>
          <p:spPr bwMode="auto">
            <a:xfrm>
              <a:off x="974" y="2026"/>
              <a:ext cx="2486" cy="1571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22" name="Freeform 60"/>
            <p:cNvSpPr>
              <a:spLocks/>
            </p:cNvSpPr>
            <p:nvPr/>
          </p:nvSpPr>
          <p:spPr bwMode="auto">
            <a:xfrm>
              <a:off x="549" y="3597"/>
              <a:ext cx="2911" cy="318"/>
            </a:xfrm>
            <a:custGeom>
              <a:avLst/>
              <a:gdLst>
                <a:gd name="T0" fmla="*/ 0 w 302"/>
                <a:gd name="T1" fmla="*/ 33 h 33"/>
                <a:gd name="T2" fmla="*/ 44 w 302"/>
                <a:gd name="T3" fmla="*/ 0 h 33"/>
                <a:gd name="T4" fmla="*/ 302 w 302"/>
                <a:gd name="T5" fmla="*/ 0 h 33"/>
                <a:gd name="T6" fmla="*/ 0 60000 65536"/>
                <a:gd name="T7" fmla="*/ 0 60000 65536"/>
                <a:gd name="T8" fmla="*/ 0 60000 65536"/>
                <a:gd name="T9" fmla="*/ 0 w 302"/>
                <a:gd name="T10" fmla="*/ 0 h 33"/>
                <a:gd name="T11" fmla="*/ 302 w 302"/>
                <a:gd name="T12" fmla="*/ 33 h 3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02" h="33">
                  <a:moveTo>
                    <a:pt x="0" y="33"/>
                  </a:moveTo>
                  <a:lnTo>
                    <a:pt x="44" y="0"/>
                  </a:lnTo>
                  <a:lnTo>
                    <a:pt x="302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23" name="Freeform 61"/>
            <p:cNvSpPr>
              <a:spLocks/>
            </p:cNvSpPr>
            <p:nvPr/>
          </p:nvSpPr>
          <p:spPr bwMode="auto">
            <a:xfrm>
              <a:off x="549" y="3337"/>
              <a:ext cx="2911" cy="318"/>
            </a:xfrm>
            <a:custGeom>
              <a:avLst/>
              <a:gdLst>
                <a:gd name="T0" fmla="*/ 0 w 302"/>
                <a:gd name="T1" fmla="*/ 33 h 33"/>
                <a:gd name="T2" fmla="*/ 44 w 302"/>
                <a:gd name="T3" fmla="*/ 0 h 33"/>
                <a:gd name="T4" fmla="*/ 302 w 302"/>
                <a:gd name="T5" fmla="*/ 0 h 33"/>
                <a:gd name="T6" fmla="*/ 0 60000 65536"/>
                <a:gd name="T7" fmla="*/ 0 60000 65536"/>
                <a:gd name="T8" fmla="*/ 0 60000 65536"/>
                <a:gd name="T9" fmla="*/ 0 w 302"/>
                <a:gd name="T10" fmla="*/ 0 h 33"/>
                <a:gd name="T11" fmla="*/ 302 w 302"/>
                <a:gd name="T12" fmla="*/ 33 h 3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02" h="33">
                  <a:moveTo>
                    <a:pt x="0" y="33"/>
                  </a:moveTo>
                  <a:lnTo>
                    <a:pt x="44" y="0"/>
                  </a:lnTo>
                  <a:lnTo>
                    <a:pt x="302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24" name="Freeform 62"/>
            <p:cNvSpPr>
              <a:spLocks/>
            </p:cNvSpPr>
            <p:nvPr/>
          </p:nvSpPr>
          <p:spPr bwMode="auto">
            <a:xfrm>
              <a:off x="549" y="3067"/>
              <a:ext cx="2911" cy="328"/>
            </a:xfrm>
            <a:custGeom>
              <a:avLst/>
              <a:gdLst>
                <a:gd name="T0" fmla="*/ 0 w 302"/>
                <a:gd name="T1" fmla="*/ 34 h 34"/>
                <a:gd name="T2" fmla="*/ 44 w 302"/>
                <a:gd name="T3" fmla="*/ 0 h 34"/>
                <a:gd name="T4" fmla="*/ 302 w 302"/>
                <a:gd name="T5" fmla="*/ 0 h 34"/>
                <a:gd name="T6" fmla="*/ 0 60000 65536"/>
                <a:gd name="T7" fmla="*/ 0 60000 65536"/>
                <a:gd name="T8" fmla="*/ 0 60000 65536"/>
                <a:gd name="T9" fmla="*/ 0 w 302"/>
                <a:gd name="T10" fmla="*/ 0 h 34"/>
                <a:gd name="T11" fmla="*/ 302 w 302"/>
                <a:gd name="T12" fmla="*/ 34 h 3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02" h="34">
                  <a:moveTo>
                    <a:pt x="0" y="34"/>
                  </a:moveTo>
                  <a:lnTo>
                    <a:pt x="44" y="0"/>
                  </a:lnTo>
                  <a:lnTo>
                    <a:pt x="302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25" name="Freeform 63"/>
            <p:cNvSpPr>
              <a:spLocks/>
            </p:cNvSpPr>
            <p:nvPr/>
          </p:nvSpPr>
          <p:spPr bwMode="auto">
            <a:xfrm>
              <a:off x="549" y="2807"/>
              <a:ext cx="2911" cy="327"/>
            </a:xfrm>
            <a:custGeom>
              <a:avLst/>
              <a:gdLst>
                <a:gd name="T0" fmla="*/ 0 w 302"/>
                <a:gd name="T1" fmla="*/ 34 h 34"/>
                <a:gd name="T2" fmla="*/ 44 w 302"/>
                <a:gd name="T3" fmla="*/ 0 h 34"/>
                <a:gd name="T4" fmla="*/ 302 w 302"/>
                <a:gd name="T5" fmla="*/ 0 h 34"/>
                <a:gd name="T6" fmla="*/ 0 60000 65536"/>
                <a:gd name="T7" fmla="*/ 0 60000 65536"/>
                <a:gd name="T8" fmla="*/ 0 60000 65536"/>
                <a:gd name="T9" fmla="*/ 0 w 302"/>
                <a:gd name="T10" fmla="*/ 0 h 34"/>
                <a:gd name="T11" fmla="*/ 302 w 302"/>
                <a:gd name="T12" fmla="*/ 34 h 3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02" h="34">
                  <a:moveTo>
                    <a:pt x="0" y="34"/>
                  </a:moveTo>
                  <a:lnTo>
                    <a:pt x="44" y="0"/>
                  </a:lnTo>
                  <a:lnTo>
                    <a:pt x="302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26" name="Freeform 64"/>
            <p:cNvSpPr>
              <a:spLocks/>
            </p:cNvSpPr>
            <p:nvPr/>
          </p:nvSpPr>
          <p:spPr bwMode="auto">
            <a:xfrm>
              <a:off x="549" y="2546"/>
              <a:ext cx="2911" cy="328"/>
            </a:xfrm>
            <a:custGeom>
              <a:avLst/>
              <a:gdLst>
                <a:gd name="T0" fmla="*/ 0 w 302"/>
                <a:gd name="T1" fmla="*/ 34 h 34"/>
                <a:gd name="T2" fmla="*/ 44 w 302"/>
                <a:gd name="T3" fmla="*/ 0 h 34"/>
                <a:gd name="T4" fmla="*/ 302 w 302"/>
                <a:gd name="T5" fmla="*/ 0 h 34"/>
                <a:gd name="T6" fmla="*/ 0 60000 65536"/>
                <a:gd name="T7" fmla="*/ 0 60000 65536"/>
                <a:gd name="T8" fmla="*/ 0 60000 65536"/>
                <a:gd name="T9" fmla="*/ 0 w 302"/>
                <a:gd name="T10" fmla="*/ 0 h 34"/>
                <a:gd name="T11" fmla="*/ 302 w 302"/>
                <a:gd name="T12" fmla="*/ 34 h 3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02" h="34">
                  <a:moveTo>
                    <a:pt x="0" y="34"/>
                  </a:moveTo>
                  <a:lnTo>
                    <a:pt x="44" y="0"/>
                  </a:lnTo>
                  <a:lnTo>
                    <a:pt x="302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27" name="Freeform 65"/>
            <p:cNvSpPr>
              <a:spLocks/>
            </p:cNvSpPr>
            <p:nvPr/>
          </p:nvSpPr>
          <p:spPr bwMode="auto">
            <a:xfrm>
              <a:off x="549" y="2286"/>
              <a:ext cx="2911" cy="318"/>
            </a:xfrm>
            <a:custGeom>
              <a:avLst/>
              <a:gdLst>
                <a:gd name="T0" fmla="*/ 0 w 302"/>
                <a:gd name="T1" fmla="*/ 33 h 33"/>
                <a:gd name="T2" fmla="*/ 44 w 302"/>
                <a:gd name="T3" fmla="*/ 0 h 33"/>
                <a:gd name="T4" fmla="*/ 302 w 302"/>
                <a:gd name="T5" fmla="*/ 0 h 33"/>
                <a:gd name="T6" fmla="*/ 0 60000 65536"/>
                <a:gd name="T7" fmla="*/ 0 60000 65536"/>
                <a:gd name="T8" fmla="*/ 0 60000 65536"/>
                <a:gd name="T9" fmla="*/ 0 w 302"/>
                <a:gd name="T10" fmla="*/ 0 h 33"/>
                <a:gd name="T11" fmla="*/ 302 w 302"/>
                <a:gd name="T12" fmla="*/ 33 h 3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02" h="33">
                  <a:moveTo>
                    <a:pt x="0" y="33"/>
                  </a:moveTo>
                  <a:lnTo>
                    <a:pt x="44" y="0"/>
                  </a:lnTo>
                  <a:lnTo>
                    <a:pt x="302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28" name="Freeform 66"/>
            <p:cNvSpPr>
              <a:spLocks/>
            </p:cNvSpPr>
            <p:nvPr/>
          </p:nvSpPr>
          <p:spPr bwMode="auto">
            <a:xfrm>
              <a:off x="549" y="2026"/>
              <a:ext cx="2911" cy="318"/>
            </a:xfrm>
            <a:custGeom>
              <a:avLst/>
              <a:gdLst>
                <a:gd name="T0" fmla="*/ 0 w 302"/>
                <a:gd name="T1" fmla="*/ 33 h 33"/>
                <a:gd name="T2" fmla="*/ 44 w 302"/>
                <a:gd name="T3" fmla="*/ 0 h 33"/>
                <a:gd name="T4" fmla="*/ 302 w 302"/>
                <a:gd name="T5" fmla="*/ 0 h 33"/>
                <a:gd name="T6" fmla="*/ 0 60000 65536"/>
                <a:gd name="T7" fmla="*/ 0 60000 65536"/>
                <a:gd name="T8" fmla="*/ 0 60000 65536"/>
                <a:gd name="T9" fmla="*/ 0 w 302"/>
                <a:gd name="T10" fmla="*/ 0 h 33"/>
                <a:gd name="T11" fmla="*/ 302 w 302"/>
                <a:gd name="T12" fmla="*/ 33 h 3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02" h="33">
                  <a:moveTo>
                    <a:pt x="0" y="33"/>
                  </a:moveTo>
                  <a:lnTo>
                    <a:pt x="44" y="0"/>
                  </a:lnTo>
                  <a:lnTo>
                    <a:pt x="302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29" name="Freeform 67"/>
            <p:cNvSpPr>
              <a:spLocks/>
            </p:cNvSpPr>
            <p:nvPr/>
          </p:nvSpPr>
          <p:spPr bwMode="auto">
            <a:xfrm>
              <a:off x="549" y="3597"/>
              <a:ext cx="2911" cy="318"/>
            </a:xfrm>
            <a:custGeom>
              <a:avLst/>
              <a:gdLst>
                <a:gd name="T0" fmla="*/ 7277 w 7277"/>
                <a:gd name="T1" fmla="*/ 0 h 795"/>
                <a:gd name="T2" fmla="*/ 6217 w 7277"/>
                <a:gd name="T3" fmla="*/ 795 h 795"/>
                <a:gd name="T4" fmla="*/ 0 w 7277"/>
                <a:gd name="T5" fmla="*/ 795 h 795"/>
                <a:gd name="T6" fmla="*/ 1061 w 7277"/>
                <a:gd name="T7" fmla="*/ 0 h 795"/>
                <a:gd name="T8" fmla="*/ 7277 w 7277"/>
                <a:gd name="T9" fmla="*/ 0 h 7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77"/>
                <a:gd name="T16" fmla="*/ 0 h 795"/>
                <a:gd name="T17" fmla="*/ 7277 w 7277"/>
                <a:gd name="T18" fmla="*/ 795 h 79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77" h="795">
                  <a:moveTo>
                    <a:pt x="7277" y="0"/>
                  </a:moveTo>
                  <a:lnTo>
                    <a:pt x="6217" y="795"/>
                  </a:lnTo>
                  <a:lnTo>
                    <a:pt x="0" y="795"/>
                  </a:lnTo>
                  <a:lnTo>
                    <a:pt x="1061" y="0"/>
                  </a:lnTo>
                  <a:lnTo>
                    <a:pt x="7277" y="0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30" name="Freeform 68"/>
            <p:cNvSpPr>
              <a:spLocks/>
            </p:cNvSpPr>
            <p:nvPr/>
          </p:nvSpPr>
          <p:spPr bwMode="auto">
            <a:xfrm>
              <a:off x="549" y="2026"/>
              <a:ext cx="425" cy="1889"/>
            </a:xfrm>
            <a:custGeom>
              <a:avLst/>
              <a:gdLst>
                <a:gd name="T0" fmla="*/ 0 w 1061"/>
                <a:gd name="T1" fmla="*/ 4723 h 4723"/>
                <a:gd name="T2" fmla="*/ 0 w 1061"/>
                <a:gd name="T3" fmla="*/ 795 h 4723"/>
                <a:gd name="T4" fmla="*/ 1061 w 1061"/>
                <a:gd name="T5" fmla="*/ 0 h 4723"/>
                <a:gd name="T6" fmla="*/ 1061 w 1061"/>
                <a:gd name="T7" fmla="*/ 3928 h 4723"/>
                <a:gd name="T8" fmla="*/ 0 w 1061"/>
                <a:gd name="T9" fmla="*/ 4723 h 47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61"/>
                <a:gd name="T16" fmla="*/ 0 h 4723"/>
                <a:gd name="T17" fmla="*/ 1061 w 1061"/>
                <a:gd name="T18" fmla="*/ 4723 h 47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61" h="4723">
                  <a:moveTo>
                    <a:pt x="0" y="4723"/>
                  </a:moveTo>
                  <a:lnTo>
                    <a:pt x="0" y="795"/>
                  </a:lnTo>
                  <a:lnTo>
                    <a:pt x="1061" y="0"/>
                  </a:lnTo>
                  <a:lnTo>
                    <a:pt x="1061" y="3928"/>
                  </a:lnTo>
                  <a:lnTo>
                    <a:pt x="0" y="4723"/>
                  </a:lnTo>
                  <a:close/>
                </a:path>
              </a:pathLst>
            </a:custGeom>
            <a:noFill/>
            <a:ln w="1524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31" name="Rectangle 69"/>
            <p:cNvSpPr>
              <a:spLocks noChangeArrowheads="1"/>
            </p:cNvSpPr>
            <p:nvPr/>
          </p:nvSpPr>
          <p:spPr bwMode="auto">
            <a:xfrm>
              <a:off x="974" y="2026"/>
              <a:ext cx="2486" cy="1571"/>
            </a:xfrm>
            <a:prstGeom prst="rect">
              <a:avLst/>
            </a:prstGeom>
            <a:noFill/>
            <a:ln w="15240">
              <a:solidFill>
                <a:srgbClr val="8080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32" name="Freeform 70"/>
            <p:cNvSpPr>
              <a:spLocks/>
            </p:cNvSpPr>
            <p:nvPr/>
          </p:nvSpPr>
          <p:spPr bwMode="auto">
            <a:xfrm>
              <a:off x="1542" y="3105"/>
              <a:ext cx="174" cy="714"/>
            </a:xfrm>
            <a:custGeom>
              <a:avLst/>
              <a:gdLst>
                <a:gd name="T0" fmla="*/ 0 w 434"/>
                <a:gd name="T1" fmla="*/ 1783 h 1783"/>
                <a:gd name="T2" fmla="*/ 0 w 434"/>
                <a:gd name="T3" fmla="*/ 313 h 1783"/>
                <a:gd name="T4" fmla="*/ 434 w 434"/>
                <a:gd name="T5" fmla="*/ 0 h 1783"/>
                <a:gd name="T6" fmla="*/ 434 w 434"/>
                <a:gd name="T7" fmla="*/ 1470 h 1783"/>
                <a:gd name="T8" fmla="*/ 0 w 434"/>
                <a:gd name="T9" fmla="*/ 1783 h 178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4"/>
                <a:gd name="T16" fmla="*/ 0 h 1783"/>
                <a:gd name="T17" fmla="*/ 434 w 434"/>
                <a:gd name="T18" fmla="*/ 1783 h 178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4" h="1783">
                  <a:moveTo>
                    <a:pt x="0" y="1783"/>
                  </a:moveTo>
                  <a:lnTo>
                    <a:pt x="0" y="313"/>
                  </a:lnTo>
                  <a:lnTo>
                    <a:pt x="434" y="0"/>
                  </a:lnTo>
                  <a:lnTo>
                    <a:pt x="434" y="1470"/>
                  </a:lnTo>
                  <a:lnTo>
                    <a:pt x="0" y="1783"/>
                  </a:lnTo>
                  <a:close/>
                </a:path>
              </a:pathLst>
            </a:custGeom>
            <a:solidFill>
              <a:srgbClr val="4D4D80"/>
            </a:solidFill>
            <a:ln w="1524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33" name="Rectangle 71"/>
            <p:cNvSpPr>
              <a:spLocks noChangeArrowheads="1"/>
            </p:cNvSpPr>
            <p:nvPr/>
          </p:nvSpPr>
          <p:spPr bwMode="auto">
            <a:xfrm>
              <a:off x="1051" y="3231"/>
              <a:ext cx="491" cy="588"/>
            </a:xfrm>
            <a:prstGeom prst="rect">
              <a:avLst/>
            </a:prstGeom>
            <a:solidFill>
              <a:srgbClr val="9999FF"/>
            </a:solidFill>
            <a:ln w="152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 smtClean="0"/>
            </a:p>
            <a:p>
              <a:r>
                <a:rPr lang="en-US" dirty="0" smtClean="0"/>
                <a:t>65</a:t>
              </a:r>
              <a:endParaRPr lang="ru-RU" dirty="0"/>
            </a:p>
          </p:txBody>
        </p:sp>
        <p:sp>
          <p:nvSpPr>
            <p:cNvPr id="13334" name="Freeform 72"/>
            <p:cNvSpPr>
              <a:spLocks/>
            </p:cNvSpPr>
            <p:nvPr/>
          </p:nvSpPr>
          <p:spPr bwMode="auto">
            <a:xfrm>
              <a:off x="1051" y="3105"/>
              <a:ext cx="665" cy="126"/>
            </a:xfrm>
            <a:custGeom>
              <a:avLst/>
              <a:gdLst>
                <a:gd name="T0" fmla="*/ 1229 w 1663"/>
                <a:gd name="T1" fmla="*/ 313 h 313"/>
                <a:gd name="T2" fmla="*/ 1663 w 1663"/>
                <a:gd name="T3" fmla="*/ 0 h 313"/>
                <a:gd name="T4" fmla="*/ 410 w 1663"/>
                <a:gd name="T5" fmla="*/ 0 h 313"/>
                <a:gd name="T6" fmla="*/ 0 w 1663"/>
                <a:gd name="T7" fmla="*/ 313 h 313"/>
                <a:gd name="T8" fmla="*/ 1229 w 1663"/>
                <a:gd name="T9" fmla="*/ 313 h 3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63"/>
                <a:gd name="T16" fmla="*/ 0 h 313"/>
                <a:gd name="T17" fmla="*/ 1663 w 1663"/>
                <a:gd name="T18" fmla="*/ 313 h 3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63" h="313">
                  <a:moveTo>
                    <a:pt x="1229" y="313"/>
                  </a:moveTo>
                  <a:lnTo>
                    <a:pt x="1663" y="0"/>
                  </a:lnTo>
                  <a:lnTo>
                    <a:pt x="410" y="0"/>
                  </a:lnTo>
                  <a:lnTo>
                    <a:pt x="0" y="313"/>
                  </a:lnTo>
                  <a:lnTo>
                    <a:pt x="1229" y="313"/>
                  </a:lnTo>
                  <a:close/>
                </a:path>
              </a:pathLst>
            </a:custGeom>
            <a:solidFill>
              <a:srgbClr val="7373BF"/>
            </a:solidFill>
            <a:ln w="1524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35" name="Freeform 73"/>
            <p:cNvSpPr>
              <a:spLocks/>
            </p:cNvSpPr>
            <p:nvPr/>
          </p:nvSpPr>
          <p:spPr bwMode="auto">
            <a:xfrm>
              <a:off x="2795" y="2257"/>
              <a:ext cx="164" cy="1562"/>
            </a:xfrm>
            <a:custGeom>
              <a:avLst/>
              <a:gdLst>
                <a:gd name="T0" fmla="*/ 0 w 409"/>
                <a:gd name="T1" fmla="*/ 3903 h 3903"/>
                <a:gd name="T2" fmla="*/ 0 w 409"/>
                <a:gd name="T3" fmla="*/ 313 h 3903"/>
                <a:gd name="T4" fmla="*/ 409 w 409"/>
                <a:gd name="T5" fmla="*/ 0 h 3903"/>
                <a:gd name="T6" fmla="*/ 409 w 409"/>
                <a:gd name="T7" fmla="*/ 3590 h 3903"/>
                <a:gd name="T8" fmla="*/ 0 w 409"/>
                <a:gd name="T9" fmla="*/ 3903 h 39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9"/>
                <a:gd name="T16" fmla="*/ 0 h 3903"/>
                <a:gd name="T17" fmla="*/ 409 w 409"/>
                <a:gd name="T18" fmla="*/ 3903 h 39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9" h="3903">
                  <a:moveTo>
                    <a:pt x="0" y="3903"/>
                  </a:moveTo>
                  <a:lnTo>
                    <a:pt x="0" y="313"/>
                  </a:lnTo>
                  <a:lnTo>
                    <a:pt x="409" y="0"/>
                  </a:lnTo>
                  <a:lnTo>
                    <a:pt x="409" y="3590"/>
                  </a:lnTo>
                  <a:lnTo>
                    <a:pt x="0" y="3903"/>
                  </a:lnTo>
                  <a:close/>
                </a:path>
              </a:pathLst>
            </a:custGeom>
            <a:solidFill>
              <a:srgbClr val="800080"/>
            </a:solidFill>
            <a:ln w="1524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36" name="Rectangle 74"/>
            <p:cNvSpPr>
              <a:spLocks noChangeArrowheads="1"/>
            </p:cNvSpPr>
            <p:nvPr/>
          </p:nvSpPr>
          <p:spPr bwMode="auto">
            <a:xfrm>
              <a:off x="2294" y="2383"/>
              <a:ext cx="501" cy="1436"/>
            </a:xfrm>
            <a:prstGeom prst="rect">
              <a:avLst/>
            </a:prstGeom>
            <a:solidFill>
              <a:srgbClr val="FF00FF"/>
            </a:solidFill>
            <a:ln w="152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 smtClean="0"/>
            </a:p>
            <a:p>
              <a:endParaRPr lang="en-US" dirty="0"/>
            </a:p>
            <a:p>
              <a:endParaRPr lang="en-US" dirty="0" smtClean="0"/>
            </a:p>
            <a:p>
              <a:endParaRPr lang="en-US" dirty="0"/>
            </a:p>
            <a:p>
              <a:r>
                <a:rPr lang="en-US" dirty="0" smtClean="0"/>
                <a:t>15</a:t>
              </a:r>
              <a:r>
                <a:rPr lang="ru-RU" smtClean="0"/>
                <a:t>9</a:t>
              </a:r>
              <a:endParaRPr lang="ru-RU" dirty="0"/>
            </a:p>
          </p:txBody>
        </p:sp>
        <p:sp>
          <p:nvSpPr>
            <p:cNvPr id="13337" name="Freeform 75"/>
            <p:cNvSpPr>
              <a:spLocks/>
            </p:cNvSpPr>
            <p:nvPr/>
          </p:nvSpPr>
          <p:spPr bwMode="auto">
            <a:xfrm>
              <a:off x="2294" y="2257"/>
              <a:ext cx="665" cy="126"/>
            </a:xfrm>
            <a:custGeom>
              <a:avLst/>
              <a:gdLst>
                <a:gd name="T0" fmla="*/ 1253 w 1662"/>
                <a:gd name="T1" fmla="*/ 313 h 313"/>
                <a:gd name="T2" fmla="*/ 1662 w 1662"/>
                <a:gd name="T3" fmla="*/ 0 h 313"/>
                <a:gd name="T4" fmla="*/ 433 w 1662"/>
                <a:gd name="T5" fmla="*/ 0 h 313"/>
                <a:gd name="T6" fmla="*/ 0 w 1662"/>
                <a:gd name="T7" fmla="*/ 313 h 313"/>
                <a:gd name="T8" fmla="*/ 1253 w 1662"/>
                <a:gd name="T9" fmla="*/ 313 h 3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62"/>
                <a:gd name="T16" fmla="*/ 0 h 313"/>
                <a:gd name="T17" fmla="*/ 1662 w 1662"/>
                <a:gd name="T18" fmla="*/ 313 h 3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62" h="313">
                  <a:moveTo>
                    <a:pt x="1253" y="313"/>
                  </a:moveTo>
                  <a:lnTo>
                    <a:pt x="1662" y="0"/>
                  </a:lnTo>
                  <a:lnTo>
                    <a:pt x="433" y="0"/>
                  </a:lnTo>
                  <a:lnTo>
                    <a:pt x="0" y="313"/>
                  </a:lnTo>
                  <a:lnTo>
                    <a:pt x="1253" y="313"/>
                  </a:lnTo>
                  <a:close/>
                </a:path>
              </a:pathLst>
            </a:custGeom>
            <a:solidFill>
              <a:srgbClr val="BF00BF"/>
            </a:solidFill>
            <a:ln w="1524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38" name="Line 76"/>
            <p:cNvSpPr>
              <a:spLocks noChangeShapeType="1"/>
            </p:cNvSpPr>
            <p:nvPr/>
          </p:nvSpPr>
          <p:spPr bwMode="auto">
            <a:xfrm flipV="1">
              <a:off x="549" y="2344"/>
              <a:ext cx="1" cy="157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39" name="Line 77"/>
            <p:cNvSpPr>
              <a:spLocks noChangeShapeType="1"/>
            </p:cNvSpPr>
            <p:nvPr/>
          </p:nvSpPr>
          <p:spPr bwMode="auto">
            <a:xfrm flipH="1">
              <a:off x="520" y="3915"/>
              <a:ext cx="2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40" name="Line 78"/>
            <p:cNvSpPr>
              <a:spLocks noChangeShapeType="1"/>
            </p:cNvSpPr>
            <p:nvPr/>
          </p:nvSpPr>
          <p:spPr bwMode="auto">
            <a:xfrm flipH="1">
              <a:off x="520" y="3655"/>
              <a:ext cx="29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41" name="Line 79"/>
            <p:cNvSpPr>
              <a:spLocks noChangeShapeType="1"/>
            </p:cNvSpPr>
            <p:nvPr/>
          </p:nvSpPr>
          <p:spPr bwMode="auto">
            <a:xfrm flipH="1">
              <a:off x="520" y="3395"/>
              <a:ext cx="29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42" name="Line 80"/>
            <p:cNvSpPr>
              <a:spLocks noChangeShapeType="1"/>
            </p:cNvSpPr>
            <p:nvPr/>
          </p:nvSpPr>
          <p:spPr bwMode="auto">
            <a:xfrm flipH="1">
              <a:off x="520" y="3134"/>
              <a:ext cx="2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43" name="Line 81"/>
            <p:cNvSpPr>
              <a:spLocks noChangeShapeType="1"/>
            </p:cNvSpPr>
            <p:nvPr/>
          </p:nvSpPr>
          <p:spPr bwMode="auto">
            <a:xfrm flipH="1">
              <a:off x="520" y="2874"/>
              <a:ext cx="2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44" name="Line 82"/>
            <p:cNvSpPr>
              <a:spLocks noChangeShapeType="1"/>
            </p:cNvSpPr>
            <p:nvPr/>
          </p:nvSpPr>
          <p:spPr bwMode="auto">
            <a:xfrm flipH="1">
              <a:off x="520" y="2604"/>
              <a:ext cx="2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45" name="Line 83"/>
            <p:cNvSpPr>
              <a:spLocks noChangeShapeType="1"/>
            </p:cNvSpPr>
            <p:nvPr/>
          </p:nvSpPr>
          <p:spPr bwMode="auto">
            <a:xfrm flipH="1">
              <a:off x="520" y="2344"/>
              <a:ext cx="29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46" name="Rectangle 84"/>
            <p:cNvSpPr>
              <a:spLocks noChangeArrowheads="1"/>
            </p:cNvSpPr>
            <p:nvPr/>
          </p:nvSpPr>
          <p:spPr bwMode="auto">
            <a:xfrm>
              <a:off x="434" y="3838"/>
              <a:ext cx="71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600">
                  <a:solidFill>
                    <a:srgbClr val="000000"/>
                  </a:solidFill>
                </a:rPr>
                <a:t>0</a:t>
              </a:r>
              <a:endParaRPr lang="ru-RU"/>
            </a:p>
          </p:txBody>
        </p:sp>
        <p:sp>
          <p:nvSpPr>
            <p:cNvPr id="13347" name="Rectangle 85"/>
            <p:cNvSpPr>
              <a:spLocks noChangeArrowheads="1"/>
            </p:cNvSpPr>
            <p:nvPr/>
          </p:nvSpPr>
          <p:spPr bwMode="auto">
            <a:xfrm>
              <a:off x="366" y="3577"/>
              <a:ext cx="142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600">
                  <a:solidFill>
                    <a:srgbClr val="000000"/>
                  </a:solidFill>
                </a:rPr>
                <a:t>20</a:t>
              </a:r>
              <a:endParaRPr lang="ru-RU"/>
            </a:p>
          </p:txBody>
        </p:sp>
        <p:sp>
          <p:nvSpPr>
            <p:cNvPr id="13348" name="Rectangle 86"/>
            <p:cNvSpPr>
              <a:spLocks noChangeArrowheads="1"/>
            </p:cNvSpPr>
            <p:nvPr/>
          </p:nvSpPr>
          <p:spPr bwMode="auto">
            <a:xfrm>
              <a:off x="366" y="3317"/>
              <a:ext cx="142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600">
                  <a:solidFill>
                    <a:srgbClr val="000000"/>
                  </a:solidFill>
                </a:rPr>
                <a:t>40</a:t>
              </a:r>
              <a:endParaRPr lang="ru-RU"/>
            </a:p>
          </p:txBody>
        </p:sp>
        <p:sp>
          <p:nvSpPr>
            <p:cNvPr id="13349" name="Rectangle 87"/>
            <p:cNvSpPr>
              <a:spLocks noChangeArrowheads="1"/>
            </p:cNvSpPr>
            <p:nvPr/>
          </p:nvSpPr>
          <p:spPr bwMode="auto">
            <a:xfrm>
              <a:off x="366" y="3057"/>
              <a:ext cx="142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600">
                  <a:solidFill>
                    <a:srgbClr val="000000"/>
                  </a:solidFill>
                </a:rPr>
                <a:t>60</a:t>
              </a:r>
              <a:endParaRPr lang="ru-RU"/>
            </a:p>
          </p:txBody>
        </p:sp>
        <p:sp>
          <p:nvSpPr>
            <p:cNvPr id="13350" name="Rectangle 88"/>
            <p:cNvSpPr>
              <a:spLocks noChangeArrowheads="1"/>
            </p:cNvSpPr>
            <p:nvPr/>
          </p:nvSpPr>
          <p:spPr bwMode="auto">
            <a:xfrm>
              <a:off x="366" y="2797"/>
              <a:ext cx="142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600">
                  <a:solidFill>
                    <a:srgbClr val="000000"/>
                  </a:solidFill>
                </a:rPr>
                <a:t>80</a:t>
              </a:r>
              <a:endParaRPr lang="ru-RU"/>
            </a:p>
          </p:txBody>
        </p:sp>
        <p:sp>
          <p:nvSpPr>
            <p:cNvPr id="13351" name="Rectangle 89"/>
            <p:cNvSpPr>
              <a:spLocks noChangeArrowheads="1"/>
            </p:cNvSpPr>
            <p:nvPr/>
          </p:nvSpPr>
          <p:spPr bwMode="auto">
            <a:xfrm>
              <a:off x="299" y="2527"/>
              <a:ext cx="213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600">
                  <a:solidFill>
                    <a:srgbClr val="000000"/>
                  </a:solidFill>
                </a:rPr>
                <a:t>100</a:t>
              </a:r>
              <a:endParaRPr lang="ru-RU"/>
            </a:p>
          </p:txBody>
        </p:sp>
        <p:sp>
          <p:nvSpPr>
            <p:cNvPr id="13352" name="Rectangle 90"/>
            <p:cNvSpPr>
              <a:spLocks noChangeArrowheads="1"/>
            </p:cNvSpPr>
            <p:nvPr/>
          </p:nvSpPr>
          <p:spPr bwMode="auto">
            <a:xfrm>
              <a:off x="299" y="2267"/>
              <a:ext cx="213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600">
                  <a:solidFill>
                    <a:srgbClr val="000000"/>
                  </a:solidFill>
                </a:rPr>
                <a:t>1</a:t>
              </a:r>
              <a:r>
                <a:rPr lang="ru-RU" sz="1600">
                  <a:solidFill>
                    <a:srgbClr val="000000"/>
                  </a:solidFill>
                </a:rPr>
                <a:t>80</a:t>
              </a:r>
              <a:endParaRPr lang="ru-RU"/>
            </a:p>
          </p:txBody>
        </p:sp>
        <p:sp>
          <p:nvSpPr>
            <p:cNvPr id="13353" name="Line 91"/>
            <p:cNvSpPr>
              <a:spLocks noChangeShapeType="1"/>
            </p:cNvSpPr>
            <p:nvPr/>
          </p:nvSpPr>
          <p:spPr bwMode="auto">
            <a:xfrm>
              <a:off x="549" y="3915"/>
              <a:ext cx="248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54" name="Line 92"/>
            <p:cNvSpPr>
              <a:spLocks noChangeShapeType="1"/>
            </p:cNvSpPr>
            <p:nvPr/>
          </p:nvSpPr>
          <p:spPr bwMode="auto">
            <a:xfrm>
              <a:off x="549" y="3915"/>
              <a:ext cx="1" cy="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55" name="Line 93"/>
            <p:cNvSpPr>
              <a:spLocks noChangeShapeType="1"/>
            </p:cNvSpPr>
            <p:nvPr/>
          </p:nvSpPr>
          <p:spPr bwMode="auto">
            <a:xfrm>
              <a:off x="1793" y="3915"/>
              <a:ext cx="0" cy="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56" name="Line 94"/>
            <p:cNvSpPr>
              <a:spLocks noChangeShapeType="1"/>
            </p:cNvSpPr>
            <p:nvPr/>
          </p:nvSpPr>
          <p:spPr bwMode="auto">
            <a:xfrm>
              <a:off x="3036" y="3915"/>
              <a:ext cx="1" cy="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57" name="Rectangle 95"/>
            <p:cNvSpPr>
              <a:spLocks noChangeArrowheads="1"/>
            </p:cNvSpPr>
            <p:nvPr/>
          </p:nvSpPr>
          <p:spPr bwMode="auto">
            <a:xfrm>
              <a:off x="974" y="3973"/>
              <a:ext cx="391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600" dirty="0" smtClean="0">
                  <a:solidFill>
                    <a:srgbClr val="000000"/>
                  </a:solidFill>
                </a:rPr>
                <a:t>20</a:t>
              </a:r>
              <a:r>
                <a:rPr lang="ru-RU" sz="1600" dirty="0" smtClean="0">
                  <a:solidFill>
                    <a:srgbClr val="000000"/>
                  </a:solidFill>
                </a:rPr>
                <a:t>1</a:t>
              </a:r>
              <a:r>
                <a:rPr lang="en-US" sz="1600" dirty="0">
                  <a:solidFill>
                    <a:srgbClr val="000000"/>
                  </a:solidFill>
                </a:rPr>
                <a:t>4</a:t>
              </a:r>
              <a:r>
                <a:rPr lang="en-US" sz="1600" dirty="0" smtClean="0">
                  <a:solidFill>
                    <a:srgbClr val="000000"/>
                  </a:solidFill>
                </a:rPr>
                <a:t> </a:t>
              </a:r>
              <a:r>
                <a:rPr lang="en-US" sz="1600" dirty="0">
                  <a:solidFill>
                    <a:srgbClr val="000000"/>
                  </a:solidFill>
                </a:rPr>
                <a:t>г.</a:t>
              </a:r>
              <a:endParaRPr lang="ru-RU" dirty="0"/>
            </a:p>
          </p:txBody>
        </p:sp>
        <p:sp>
          <p:nvSpPr>
            <p:cNvPr id="13358" name="Rectangle 96"/>
            <p:cNvSpPr>
              <a:spLocks noChangeArrowheads="1"/>
            </p:cNvSpPr>
            <p:nvPr/>
          </p:nvSpPr>
          <p:spPr bwMode="auto">
            <a:xfrm>
              <a:off x="2217" y="3973"/>
              <a:ext cx="427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ru-RU" sz="1600" dirty="0">
                  <a:solidFill>
                    <a:srgbClr val="000000"/>
                  </a:solidFill>
                </a:rPr>
                <a:t> </a:t>
              </a:r>
              <a:r>
                <a:rPr lang="ru-RU" sz="1600" dirty="0" smtClean="0">
                  <a:solidFill>
                    <a:srgbClr val="000000"/>
                  </a:solidFill>
                </a:rPr>
                <a:t>201</a:t>
              </a:r>
              <a:r>
                <a:rPr lang="en-US" sz="1600" dirty="0" smtClean="0">
                  <a:solidFill>
                    <a:srgbClr val="000000"/>
                  </a:solidFill>
                </a:rPr>
                <a:t>8 г</a:t>
              </a:r>
              <a:r>
                <a:rPr lang="en-US" sz="1600" dirty="0">
                  <a:solidFill>
                    <a:srgbClr val="000000"/>
                  </a:solidFill>
                </a:rPr>
                <a:t>.</a:t>
              </a:r>
              <a:endParaRPr lang="ru-RU" dirty="0"/>
            </a:p>
          </p:txBody>
        </p:sp>
        <p:sp>
          <p:nvSpPr>
            <p:cNvPr id="13359" name="Rectangle 97"/>
            <p:cNvSpPr>
              <a:spLocks noChangeArrowheads="1"/>
            </p:cNvSpPr>
            <p:nvPr/>
          </p:nvSpPr>
          <p:spPr bwMode="auto">
            <a:xfrm>
              <a:off x="811" y="1653"/>
              <a:ext cx="2387" cy="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900" b="1" dirty="0" err="1" smtClean="0">
                  <a:solidFill>
                    <a:srgbClr val="000000"/>
                  </a:solidFill>
                </a:rPr>
                <a:t>Занятост</a:t>
              </a:r>
              <a:r>
                <a:rPr lang="ru-RU" sz="1900" b="1" dirty="0" smtClean="0">
                  <a:solidFill>
                    <a:srgbClr val="000000"/>
                  </a:solidFill>
                </a:rPr>
                <a:t>ь</a:t>
              </a:r>
              <a:r>
                <a:rPr lang="en-US" sz="1900" b="1" dirty="0" smtClean="0">
                  <a:solidFill>
                    <a:srgbClr val="000000"/>
                  </a:solidFill>
                </a:rPr>
                <a:t> </a:t>
              </a:r>
              <a:r>
                <a:rPr lang="en-US" sz="1900" b="1" dirty="0">
                  <a:solidFill>
                    <a:srgbClr val="000000"/>
                  </a:solidFill>
                </a:rPr>
                <a:t>в </a:t>
              </a:r>
              <a:r>
                <a:rPr lang="en-US" sz="1900" b="1" dirty="0" err="1" smtClean="0">
                  <a:solidFill>
                    <a:srgbClr val="000000"/>
                  </a:solidFill>
                </a:rPr>
                <a:t>групп</a:t>
              </a:r>
              <a:r>
                <a:rPr lang="ru-RU" sz="1900" b="1" dirty="0" smtClean="0">
                  <a:solidFill>
                    <a:srgbClr val="000000"/>
                  </a:solidFill>
                </a:rPr>
                <a:t>ах, учащихся</a:t>
              </a:r>
              <a:endParaRPr lang="ru-RU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 smtClean="0">
                <a:solidFill>
                  <a:srgbClr val="800000"/>
                </a:solidFill>
              </a:rPr>
              <a:t>НАШИ ДОСТИЖЕНИЯ</a:t>
            </a:r>
          </a:p>
        </p:txBody>
      </p:sp>
      <p:sp>
        <p:nvSpPr>
          <p:cNvPr id="14339" name="Rectangle 7"/>
          <p:cNvSpPr>
            <a:spLocks noGrp="1" noChangeArrowheads="1"/>
          </p:cNvSpPr>
          <p:nvPr>
            <p:ph idx="1"/>
          </p:nvPr>
        </p:nvSpPr>
        <p:spPr>
          <a:xfrm>
            <a:off x="914400" y="1773238"/>
            <a:ext cx="8229600" cy="4525962"/>
          </a:xfrm>
        </p:spPr>
        <p:txBody>
          <a:bodyPr/>
          <a:lstStyle/>
          <a:p>
            <a:pPr eaLnBrk="1" hangingPunct="1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Победители и призеры муниципального этапа «Школьная спортивная лига» 2014, 2015,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2016,2017.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года.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Призеры городских соревнований по баскетболу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2015,2016,2017.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Чемпионы Красноярского края по баскетболу юноши.2017 г.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соревнований по баскетболу Сибирского федерального округа 2017 г.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None/>
            </a:pPr>
            <a:endParaRPr lang="ru-RU" sz="2800" dirty="0" smtClean="0"/>
          </a:p>
          <a:p>
            <a:pPr eaLnBrk="1" hangingPunct="1"/>
            <a:endParaRPr lang="ru-RU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dirty="0" smtClean="0"/>
              <a:t> </a:t>
            </a:r>
            <a:r>
              <a:rPr lang="ru-RU" dirty="0">
                <a:solidFill>
                  <a:srgbClr val="800000"/>
                </a:solidFill>
              </a:rPr>
              <a:t>Наша гордость 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1187625" y="1700808"/>
            <a:ext cx="7346776" cy="4210414"/>
          </a:xfrm>
        </p:spPr>
        <p:txBody>
          <a:bodyPr numCol="2">
            <a:normAutofit/>
          </a:bodyPr>
          <a:lstStyle/>
          <a:p>
            <a:pPr eaLnBrk="1" hangingPunct="1">
              <a:lnSpc>
                <a:spcPct val="90000"/>
              </a:lnSpc>
              <a:spcAft>
                <a:spcPts val="200"/>
              </a:spcAft>
            </a:pPr>
            <a:r>
              <a:rPr lang="ru-RU" sz="2200" dirty="0" err="1" smtClean="0"/>
              <a:t>Дворовенко</a:t>
            </a:r>
            <a:r>
              <a:rPr lang="ru-RU" sz="2200" dirty="0" smtClean="0"/>
              <a:t> Вера </a:t>
            </a:r>
          </a:p>
          <a:p>
            <a:pPr eaLnBrk="1" hangingPunct="1">
              <a:lnSpc>
                <a:spcPct val="90000"/>
              </a:lnSpc>
              <a:spcAft>
                <a:spcPts val="200"/>
              </a:spcAft>
            </a:pPr>
            <a:r>
              <a:rPr lang="ru-RU" sz="2200" dirty="0" smtClean="0"/>
              <a:t>Полякова Люда</a:t>
            </a:r>
          </a:p>
          <a:p>
            <a:pPr eaLnBrk="1" hangingPunct="1">
              <a:lnSpc>
                <a:spcPct val="90000"/>
              </a:lnSpc>
              <a:spcAft>
                <a:spcPts val="200"/>
              </a:spcAft>
            </a:pPr>
            <a:r>
              <a:rPr lang="ru-RU" sz="2200" dirty="0" smtClean="0"/>
              <a:t>Маслов Андрей</a:t>
            </a:r>
          </a:p>
          <a:p>
            <a:pPr eaLnBrk="1" hangingPunct="1">
              <a:lnSpc>
                <a:spcPct val="90000"/>
              </a:lnSpc>
              <a:spcAft>
                <a:spcPts val="200"/>
              </a:spcAft>
            </a:pPr>
            <a:r>
              <a:rPr lang="ru-RU" sz="2200" dirty="0" err="1" smtClean="0"/>
              <a:t>Хрыпченко</a:t>
            </a:r>
            <a:r>
              <a:rPr lang="ru-RU" sz="2200" dirty="0" smtClean="0"/>
              <a:t> Валентин</a:t>
            </a:r>
          </a:p>
          <a:p>
            <a:pPr eaLnBrk="1" hangingPunct="1">
              <a:lnSpc>
                <a:spcPct val="90000"/>
              </a:lnSpc>
              <a:spcAft>
                <a:spcPts val="200"/>
              </a:spcAft>
            </a:pPr>
            <a:r>
              <a:rPr lang="ru-RU" sz="2200" dirty="0" err="1" smtClean="0"/>
              <a:t>Прескорник</a:t>
            </a:r>
            <a:r>
              <a:rPr lang="ru-RU" sz="2200" dirty="0" smtClean="0"/>
              <a:t> Дмитрий</a:t>
            </a:r>
          </a:p>
          <a:p>
            <a:pPr eaLnBrk="1" hangingPunct="1">
              <a:lnSpc>
                <a:spcPct val="90000"/>
              </a:lnSpc>
              <a:spcAft>
                <a:spcPts val="200"/>
              </a:spcAft>
            </a:pPr>
            <a:r>
              <a:rPr lang="ru-RU" sz="2200" dirty="0" smtClean="0"/>
              <a:t>Григорьев Юрий</a:t>
            </a:r>
          </a:p>
          <a:p>
            <a:pPr eaLnBrk="1" hangingPunct="1">
              <a:lnSpc>
                <a:spcPct val="90000"/>
              </a:lnSpc>
              <a:spcAft>
                <a:spcPts val="200"/>
              </a:spcAft>
            </a:pPr>
            <a:r>
              <a:rPr lang="ru-RU" sz="2200" dirty="0" err="1" smtClean="0"/>
              <a:t>Будников</a:t>
            </a:r>
            <a:r>
              <a:rPr lang="ru-RU" sz="2200" dirty="0" smtClean="0"/>
              <a:t> Тимофей</a:t>
            </a:r>
            <a:endParaRPr lang="ru-RU" sz="2200" dirty="0"/>
          </a:p>
          <a:p>
            <a:pPr eaLnBrk="1" hangingPunct="1">
              <a:lnSpc>
                <a:spcPct val="90000"/>
              </a:lnSpc>
              <a:spcAft>
                <a:spcPts val="200"/>
              </a:spcAft>
            </a:pPr>
            <a:r>
              <a:rPr lang="ru-RU" sz="2200" dirty="0" smtClean="0"/>
              <a:t>Колесов Никита </a:t>
            </a:r>
          </a:p>
          <a:p>
            <a:pPr eaLnBrk="1" hangingPunct="1">
              <a:lnSpc>
                <a:spcPct val="90000"/>
              </a:lnSpc>
              <a:spcAft>
                <a:spcPts val="200"/>
              </a:spcAft>
            </a:pPr>
            <a:r>
              <a:rPr lang="ru-RU" sz="2200" dirty="0" err="1" smtClean="0"/>
              <a:t>Данильян</a:t>
            </a:r>
            <a:r>
              <a:rPr lang="ru-RU" sz="2200" dirty="0" smtClean="0"/>
              <a:t> Александр</a:t>
            </a:r>
          </a:p>
          <a:p>
            <a:pPr eaLnBrk="1" hangingPunct="1">
              <a:lnSpc>
                <a:spcPct val="90000"/>
              </a:lnSpc>
              <a:spcAft>
                <a:spcPts val="200"/>
              </a:spcAft>
            </a:pPr>
            <a:r>
              <a:rPr lang="ru-RU" sz="2200" dirty="0" err="1" smtClean="0"/>
              <a:t>Безотечество</a:t>
            </a:r>
            <a:r>
              <a:rPr lang="ru-RU" sz="2200" dirty="0" smtClean="0"/>
              <a:t> Александр</a:t>
            </a:r>
          </a:p>
          <a:p>
            <a:pPr eaLnBrk="1" hangingPunct="1">
              <a:lnSpc>
                <a:spcPct val="90000"/>
              </a:lnSpc>
              <a:spcAft>
                <a:spcPts val="200"/>
              </a:spcAft>
            </a:pPr>
            <a:r>
              <a:rPr lang="ru-RU" sz="2200" dirty="0" err="1" smtClean="0"/>
              <a:t>Мелчуков</a:t>
            </a:r>
            <a:r>
              <a:rPr lang="ru-RU" sz="2200" dirty="0" smtClean="0"/>
              <a:t>  </a:t>
            </a:r>
            <a:r>
              <a:rPr lang="ru-RU" sz="2200" dirty="0"/>
              <a:t>Д</a:t>
            </a:r>
            <a:r>
              <a:rPr lang="ru-RU" sz="2200" dirty="0" smtClean="0"/>
              <a:t>анил</a:t>
            </a:r>
          </a:p>
          <a:p>
            <a:pPr eaLnBrk="1" hangingPunct="1">
              <a:lnSpc>
                <a:spcPct val="90000"/>
              </a:lnSpc>
              <a:spcAft>
                <a:spcPts val="200"/>
              </a:spcAft>
            </a:pPr>
            <a:r>
              <a:rPr lang="ru-RU" sz="2200" dirty="0" smtClean="0"/>
              <a:t>Уфимцева Елизавета</a:t>
            </a:r>
          </a:p>
          <a:p>
            <a:pPr eaLnBrk="1" hangingPunct="1">
              <a:lnSpc>
                <a:spcPct val="90000"/>
              </a:lnSpc>
              <a:spcAft>
                <a:spcPts val="200"/>
              </a:spcAft>
            </a:pPr>
            <a:r>
              <a:rPr lang="ru-RU" sz="2200" dirty="0" smtClean="0"/>
              <a:t>Асадова </a:t>
            </a:r>
            <a:r>
              <a:rPr lang="ru-RU" sz="2200" dirty="0" err="1" smtClean="0"/>
              <a:t>Камила</a:t>
            </a:r>
            <a:endParaRPr lang="ru-RU" sz="2200" dirty="0" smtClean="0"/>
          </a:p>
          <a:p>
            <a:pPr eaLnBrk="1" hangingPunct="1">
              <a:lnSpc>
                <a:spcPct val="90000"/>
              </a:lnSpc>
              <a:spcAft>
                <a:spcPts val="200"/>
              </a:spcAft>
            </a:pPr>
            <a:r>
              <a:rPr lang="ru-RU" sz="2200" dirty="0" err="1" smtClean="0"/>
              <a:t>Маскалева</a:t>
            </a:r>
            <a:r>
              <a:rPr lang="ru-RU" sz="2200" dirty="0" smtClean="0"/>
              <a:t> Анастасия</a:t>
            </a:r>
          </a:p>
          <a:p>
            <a:pPr eaLnBrk="1" hangingPunct="1">
              <a:lnSpc>
                <a:spcPct val="90000"/>
              </a:lnSpc>
              <a:spcAft>
                <a:spcPts val="200"/>
              </a:spcAft>
            </a:pPr>
            <a:r>
              <a:rPr lang="ru-RU" sz="2200" smtClean="0"/>
              <a:t>Денисюк Юлия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spcAft>
                <a:spcPts val="200"/>
              </a:spcAft>
            </a:pPr>
            <a:endParaRPr lang="ru-RU" sz="2400" dirty="0" smtClean="0"/>
          </a:p>
          <a:p>
            <a:pPr eaLnBrk="1" hangingPunct="1">
              <a:lnSpc>
                <a:spcPct val="90000"/>
              </a:lnSpc>
              <a:spcAft>
                <a:spcPts val="200"/>
              </a:spcAft>
            </a:pPr>
            <a:endParaRPr lang="ru-RU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i="1" dirty="0" smtClean="0">
                <a:solidFill>
                  <a:srgbClr val="800000"/>
                </a:solidFill>
              </a:rPr>
              <a:t>Анализ работы клуба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971600" y="1264555"/>
            <a:ext cx="8280400" cy="4784725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Клуб работает  в режиме развития и сотрудничества.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Деятельность клуба строится с государственной нормативно – правовой базой.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Клуб представляет доступное,  качественное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развитие и воспитание личности по способностям  каждого ребёнка.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В клубе сочетаются принципы демократичности и толерантности. Учителя и родители являются активными участниками  совместной деятельности.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Клуб работает над проблемой «здоровья школьников» и ЗОЖ.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Качество образовательного процесса осуществляется за счёт новых современных технологий и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включённости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детей.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 В клубе созданы условия для самореализации ребёнка во внеурочной деятельности -  что подтверждает качеством и уровнем участия в районных соревнованиях.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 descr="F:\лена\Новая папка\IMG_58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16919" y="728857"/>
            <a:ext cx="3451992" cy="2588994"/>
          </a:xfrm>
          <a:prstGeom prst="rect">
            <a:avLst/>
          </a:prstGeom>
          <a:noFill/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725562"/>
            <a:ext cx="3456384" cy="259228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6919" y="3849002"/>
            <a:ext cx="3457153" cy="259286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822957"/>
            <a:ext cx="3491880" cy="26189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F:\лена\Новая папка\IMG_586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614982"/>
            <a:ext cx="3456383" cy="2592288"/>
          </a:xfrm>
          <a:prstGeom prst="rect">
            <a:avLst/>
          </a:prstGeom>
          <a:noFill/>
        </p:spPr>
      </p:pic>
      <p:pic>
        <p:nvPicPr>
          <p:cNvPr id="30723" name="Picture 3" descr="F:\лена\Новая папка\IMG_586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3573016"/>
            <a:ext cx="3360373" cy="2520280"/>
          </a:xfrm>
          <a:prstGeom prst="rect">
            <a:avLst/>
          </a:prstGeom>
          <a:noFill/>
          <a:scene3d>
            <a:camera prst="orthographicFront">
              <a:rot lat="0" lon="0" rev="10800000"/>
            </a:camera>
            <a:lightRig rig="threePt" dir="t"/>
          </a:scene3d>
        </p:spPr>
      </p:pic>
      <p:pic>
        <p:nvPicPr>
          <p:cNvPr id="30725" name="Picture 5" descr="F:\лена\Новая папка\IMG_58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39800" y="630452"/>
            <a:ext cx="3444213" cy="25831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8640"/>
            <a:ext cx="6192688" cy="3478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3393314"/>
            <a:ext cx="6168008" cy="3464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lang="ru-RU" sz="4000" smtClean="0">
                <a:solidFill>
                  <a:srgbClr val="800000"/>
                </a:solidFill>
              </a:rPr>
              <a:t>АКТУАЛЬНОСТЬ СОЗДАНИЯ КЛУБА</a:t>
            </a:r>
          </a:p>
        </p:txBody>
      </p:sp>
      <p:sp>
        <p:nvSpPr>
          <p:cNvPr id="3075" name="Text Box 5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eaLnBrk="1" hangingPunct="1">
              <a:buClr>
                <a:srgbClr val="800000"/>
              </a:buClr>
              <a:buFontTx/>
              <a:buBlip>
                <a:blip r:embed="rId2"/>
              </a:buBlip>
            </a:pPr>
            <a:r>
              <a:rPr lang="ru-RU" sz="2400" dirty="0">
                <a:latin typeface="Times New Roman" pitchFamily="18" charset="0"/>
              </a:rPr>
              <a:t>Здоровый образ жизни является неотъемлемой частью физического, психического и духовного воспитания учащихся, способствует в решении воспитательных и оздоровительных задач.</a:t>
            </a:r>
          </a:p>
          <a:p>
            <a:pPr eaLnBrk="1" hangingPunct="1">
              <a:buClr>
                <a:srgbClr val="800000"/>
              </a:buClr>
              <a:buFontTx/>
              <a:buBlip>
                <a:blip r:embed="rId2"/>
              </a:buBlip>
            </a:pPr>
            <a:endParaRPr lang="ru-RU" sz="2400" dirty="0">
              <a:latin typeface="Times New Roman" pitchFamily="18" charset="0"/>
            </a:endParaRPr>
          </a:p>
          <a:p>
            <a:pPr eaLnBrk="1" hangingPunct="1">
              <a:buClr>
                <a:srgbClr val="800000"/>
              </a:buClr>
              <a:buFontTx/>
              <a:buBlip>
                <a:blip r:embed="rId2"/>
              </a:buBlip>
            </a:pPr>
            <a:r>
              <a:rPr lang="ru-RU" sz="2400" dirty="0">
                <a:latin typeface="Times New Roman" pitchFamily="18" charset="0"/>
              </a:rPr>
              <a:t>Создание благоприятных условий для развития физической культуры, массовости и занятием спорта через деятельность клуба.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sz="4000" smtClean="0">
                <a:solidFill>
                  <a:srgbClr val="800000"/>
                </a:solidFill>
              </a:rPr>
              <a:t>ЦЕЛИ И ЗАДАЧИ КЛУБА:</a:t>
            </a:r>
          </a:p>
        </p:txBody>
      </p:sp>
      <p:sp>
        <p:nvSpPr>
          <p:cNvPr id="4099" name="Rectangle 5"/>
          <p:cNvSpPr>
            <a:spLocks noGrp="1" noChangeArrowheads="1"/>
          </p:cNvSpPr>
          <p:nvPr>
            <p:ph idx="1"/>
          </p:nvPr>
        </p:nvSpPr>
        <p:spPr>
          <a:xfrm>
            <a:off x="1547664" y="1879177"/>
            <a:ext cx="8229600" cy="4781550"/>
          </a:xfrm>
          <a:noFill/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Tx/>
              <a:buBlip>
                <a:blip r:embed="rId2"/>
              </a:buBlip>
            </a:pPr>
            <a:r>
              <a:rPr lang="ru-RU" sz="2400" dirty="0" smtClean="0">
                <a:latin typeface="Times New Roman" pitchFamily="18" charset="0"/>
              </a:rPr>
              <a:t>широкое вовлечение детей и взрослых в регулярные занятия физической культурой и спортом;</a:t>
            </a:r>
          </a:p>
          <a:p>
            <a:pPr eaLnBrk="1" hangingPunct="1">
              <a:lnSpc>
                <a:spcPct val="80000"/>
              </a:lnSpc>
              <a:buFontTx/>
              <a:buBlip>
                <a:blip r:embed="rId2"/>
              </a:buBlip>
            </a:pPr>
            <a:endParaRPr lang="ru-RU" sz="2400" dirty="0" smtClean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Tx/>
              <a:buBlip>
                <a:blip r:embed="rId2"/>
              </a:buBlip>
            </a:pPr>
            <a:r>
              <a:rPr lang="ru-RU" sz="2400" dirty="0" smtClean="0">
                <a:latin typeface="Times New Roman" pitchFamily="18" charset="0"/>
              </a:rPr>
              <a:t>формирование и развитие потребности в физическом совершенствовании и ведении здорового образа жизни;</a:t>
            </a:r>
          </a:p>
          <a:p>
            <a:pPr eaLnBrk="1" hangingPunct="1">
              <a:lnSpc>
                <a:spcPct val="80000"/>
              </a:lnSpc>
              <a:buFontTx/>
              <a:buBlip>
                <a:blip r:embed="rId2"/>
              </a:buBlip>
            </a:pPr>
            <a:endParaRPr lang="ru-RU" sz="2400" dirty="0" smtClean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Tx/>
              <a:buBlip>
                <a:blip r:embed="rId2"/>
              </a:buBlip>
            </a:pPr>
            <a:r>
              <a:rPr lang="ru-RU" sz="2400" dirty="0" smtClean="0">
                <a:latin typeface="Times New Roman" pitchFamily="18" charset="0"/>
              </a:rPr>
              <a:t>организация активного досуга учащихся;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2400" dirty="0" smtClean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Tx/>
              <a:buBlip>
                <a:blip r:embed="rId2"/>
              </a:buBlip>
            </a:pPr>
            <a:r>
              <a:rPr lang="ru-RU" sz="2400" dirty="0" smtClean="0">
                <a:latin typeface="Times New Roman" pitchFamily="18" charset="0"/>
              </a:rPr>
              <a:t>подготовка подрастающего поколения к трудовой деятельности и службе в ВС.</a:t>
            </a:r>
          </a:p>
          <a:p>
            <a:pPr eaLnBrk="1" hangingPunct="1">
              <a:lnSpc>
                <a:spcPct val="80000"/>
              </a:lnSpc>
              <a:buFontTx/>
              <a:buBlip>
                <a:blip r:embed="rId2"/>
              </a:buBlip>
            </a:pPr>
            <a:endParaRPr lang="ru-RU" sz="2400" dirty="0" smtClean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800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>
          <a:xfrm>
            <a:off x="1808606" y="112502"/>
            <a:ext cx="6589199" cy="128089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НАПРАВЛЕНИЯ ДЕЯТЕЛЬНОСТИ КЛУБА:</a:t>
            </a:r>
          </a:p>
        </p:txBody>
      </p:sp>
      <p:sp>
        <p:nvSpPr>
          <p:cNvPr id="5123" name="Rectangle 5"/>
          <p:cNvSpPr>
            <a:spLocks noGrp="1" noChangeArrowheads="1"/>
          </p:cNvSpPr>
          <p:nvPr>
            <p:ph idx="1"/>
          </p:nvPr>
        </p:nvSpPr>
        <p:spPr>
          <a:xfrm>
            <a:off x="4139952" y="1484783"/>
            <a:ext cx="5219700" cy="4525963"/>
          </a:xfrm>
          <a:noFill/>
        </p:spPr>
        <p:txBody>
          <a:bodyPr>
            <a:normAutofit fontScale="92500"/>
          </a:bodyPr>
          <a:lstStyle/>
          <a:p>
            <a:pPr eaLnBrk="1" hangingPunct="1">
              <a:buFontTx/>
              <a:buBlip>
                <a:blip r:embed="rId2"/>
              </a:buBlip>
            </a:pPr>
            <a:r>
              <a:rPr lang="ru-RU" sz="2400" dirty="0" smtClean="0">
                <a:latin typeface="Times New Roman" pitchFamily="18" charset="0"/>
              </a:rPr>
              <a:t>организация и проведение физкультурно-спортивных, туристических, оздоровительных мероприятий во </a:t>
            </a:r>
            <a:r>
              <a:rPr lang="ru-RU" sz="2400" dirty="0" err="1" smtClean="0">
                <a:latin typeface="Times New Roman" pitchFamily="18" charset="0"/>
              </a:rPr>
              <a:t>внеучебное</a:t>
            </a:r>
            <a:r>
              <a:rPr lang="ru-RU" sz="2400" dirty="0" smtClean="0">
                <a:latin typeface="Times New Roman" pitchFamily="18" charset="0"/>
              </a:rPr>
              <a:t> и внерабочее время;</a:t>
            </a:r>
          </a:p>
          <a:p>
            <a:pPr eaLnBrk="1" hangingPunct="1">
              <a:buFontTx/>
              <a:buBlip>
                <a:blip r:embed="rId2"/>
              </a:buBlip>
            </a:pPr>
            <a:r>
              <a:rPr lang="ru-RU" sz="2400" dirty="0" smtClean="0">
                <a:latin typeface="Times New Roman" pitchFamily="18" charset="0"/>
              </a:rPr>
              <a:t>формирование и подготовка команд для участия в соревнованиях, конкурсах, смотрах, сдачи норм ГТО;</a:t>
            </a:r>
          </a:p>
          <a:p>
            <a:pPr eaLnBrk="1" hangingPunct="1">
              <a:buFontTx/>
              <a:buBlip>
                <a:blip r:embed="rId2"/>
              </a:buBlip>
            </a:pPr>
            <a:r>
              <a:rPr lang="ru-RU" sz="2400" dirty="0" smtClean="0">
                <a:latin typeface="Times New Roman" pitchFamily="18" charset="0"/>
              </a:rPr>
              <a:t>пропаганда физической культуры, спорта и ЗОЖ;</a:t>
            </a:r>
          </a:p>
          <a:p>
            <a:pPr eaLnBrk="1" hangingPunct="1">
              <a:buFontTx/>
              <a:buBlip>
                <a:blip r:embed="rId2"/>
              </a:buBlip>
            </a:pPr>
            <a:r>
              <a:rPr lang="ru-RU" sz="2400" dirty="0" smtClean="0">
                <a:latin typeface="Times New Roman" pitchFamily="18" charset="0"/>
              </a:rPr>
              <a:t>организация досуга учащихся, родителей и педагогов школы.</a:t>
            </a:r>
          </a:p>
          <a:p>
            <a:pPr eaLnBrk="1" hangingPunct="1">
              <a:lnSpc>
                <a:spcPct val="90000"/>
              </a:lnSpc>
              <a:buClr>
                <a:schemeClr val="hlink"/>
              </a:buClr>
              <a:buFont typeface="Wingdings" pitchFamily="2" charset="2"/>
              <a:buChar char="Ø"/>
            </a:pPr>
            <a:endParaRPr lang="ru-RU" sz="2400" dirty="0" smtClean="0">
              <a:latin typeface="Times New Roman" pitchFamily="18" charset="0"/>
            </a:endParaRPr>
          </a:p>
        </p:txBody>
      </p:sp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484783"/>
            <a:ext cx="3105725" cy="2414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Picture 8" descr="F:\кес баскет город красноярск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4221088"/>
            <a:ext cx="3105725" cy="23292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ПРИНЦИПЫ ДЕЯТЕЛЬНОСТИ КЛУБА:</a:t>
            </a:r>
          </a:p>
        </p:txBody>
      </p:sp>
      <p:sp>
        <p:nvSpPr>
          <p:cNvPr id="6147" name="Rectangle 5"/>
          <p:cNvSpPr>
            <a:spLocks noGrp="1" noChangeArrowheads="1"/>
          </p:cNvSpPr>
          <p:nvPr>
            <p:ph idx="1"/>
          </p:nvPr>
        </p:nvSpPr>
        <p:spPr>
          <a:xfrm>
            <a:off x="755576" y="2608881"/>
            <a:ext cx="4284663" cy="2476303"/>
          </a:xfrm>
          <a:noFill/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Tx/>
              <a:buBlip>
                <a:blip r:embed="rId2"/>
              </a:buBlip>
            </a:pPr>
            <a:r>
              <a:rPr lang="ru-RU" sz="2200" dirty="0">
                <a:latin typeface="Times New Roman" pitchFamily="18" charset="0"/>
              </a:rPr>
              <a:t>Коллективное средство развития  и саморазвития личности школьника;</a:t>
            </a:r>
          </a:p>
          <a:p>
            <a:pPr eaLnBrk="1" hangingPunct="1">
              <a:lnSpc>
                <a:spcPct val="90000"/>
              </a:lnSpc>
              <a:buFontTx/>
              <a:buBlip>
                <a:blip r:embed="rId2"/>
              </a:buBlip>
            </a:pPr>
            <a:r>
              <a:rPr lang="ru-RU" sz="2200" dirty="0">
                <a:latin typeface="Times New Roman" pitchFamily="18" charset="0"/>
              </a:rPr>
              <a:t>обеспечение преемственности и непрерывности разных уровней и форм физического воспитания детей и </a:t>
            </a:r>
            <a:r>
              <a:rPr lang="ru-RU" sz="2200" dirty="0" smtClean="0">
                <a:latin typeface="Times New Roman" pitchFamily="18" charset="0"/>
              </a:rPr>
              <a:t>взрослых</a:t>
            </a:r>
            <a:endParaRPr lang="ru-RU" sz="2200" dirty="0">
              <a:latin typeface="Times New Roman" pitchFamily="18" charset="0"/>
            </a:endParaRP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1525" y="1628800"/>
            <a:ext cx="4272475" cy="320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5"/>
          <p:cNvSpPr txBox="1">
            <a:spLocks noChangeArrowheads="1"/>
          </p:cNvSpPr>
          <p:nvPr/>
        </p:nvSpPr>
        <p:spPr>
          <a:xfrm>
            <a:off x="741113" y="5085184"/>
            <a:ext cx="7128792" cy="1296144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90000"/>
              </a:lnSpc>
              <a:buFontTx/>
              <a:buBlip>
                <a:blip r:embed="rId2"/>
              </a:buBlip>
            </a:pPr>
            <a:r>
              <a:rPr lang="ru-RU" sz="2200" dirty="0" smtClean="0">
                <a:latin typeface="Times New Roman" pitchFamily="18" charset="0"/>
              </a:rPr>
              <a:t>взаимодействие с учреждениями </a:t>
            </a:r>
            <a:r>
              <a:rPr lang="ru-RU" sz="2200" dirty="0" err="1" smtClean="0">
                <a:latin typeface="Times New Roman" pitchFamily="18" charset="0"/>
              </a:rPr>
              <a:t>доп.образования</a:t>
            </a:r>
            <a:r>
              <a:rPr lang="ru-RU" sz="2200" dirty="0" smtClean="0">
                <a:latin typeface="Times New Roman" pitchFamily="18" charset="0"/>
              </a:rPr>
              <a:t>, спорткомитетом, ДЮСШ, спортклубами школ района.</a:t>
            </a:r>
            <a:endParaRPr lang="ru-RU" sz="2200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val 4"/>
          <p:cNvSpPr>
            <a:spLocks noChangeArrowheads="1"/>
          </p:cNvSpPr>
          <p:nvPr/>
        </p:nvSpPr>
        <p:spPr bwMode="auto">
          <a:xfrm>
            <a:off x="2987675" y="2781300"/>
            <a:ext cx="2879725" cy="1511300"/>
          </a:xfrm>
          <a:prstGeom prst="ellipse">
            <a:avLst/>
          </a:prstGeom>
          <a:noFill/>
          <a:ln w="9525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3200" dirty="0">
                <a:solidFill>
                  <a:schemeClr val="accent2"/>
                </a:solidFill>
                <a:latin typeface="Times New Roman" pitchFamily="18" charset="0"/>
              </a:rPr>
              <a:t>Клуб</a:t>
            </a:r>
          </a:p>
          <a:p>
            <a:endParaRPr lang="ru-RU" sz="3200" dirty="0">
              <a:solidFill>
                <a:srgbClr val="800000"/>
              </a:solidFill>
              <a:latin typeface="Times New Roman" pitchFamily="18" charset="0"/>
            </a:endParaRPr>
          </a:p>
          <a:p>
            <a:r>
              <a:rPr lang="ru-RU" sz="2400" dirty="0">
                <a:solidFill>
                  <a:schemeClr val="accent2"/>
                </a:solidFill>
                <a:latin typeface="Times New Roman" pitchFamily="18" charset="0"/>
              </a:rPr>
              <a:t>(секции)</a:t>
            </a:r>
          </a:p>
        </p:txBody>
      </p:sp>
      <p:sp>
        <p:nvSpPr>
          <p:cNvPr id="7171" name="Text Box 5"/>
          <p:cNvSpPr txBox="1">
            <a:spLocks noChangeArrowheads="1"/>
          </p:cNvSpPr>
          <p:nvPr/>
        </p:nvSpPr>
        <p:spPr bwMode="auto">
          <a:xfrm>
            <a:off x="2779434" y="5277325"/>
            <a:ext cx="345757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ru-RU" sz="2400" b="1" dirty="0">
                <a:solidFill>
                  <a:srgbClr val="00FF00"/>
                </a:solidFill>
                <a:latin typeface="Times New Roman" pitchFamily="18" charset="0"/>
              </a:rPr>
              <a:t>Спортивно-оздоровительная (подвижные игры, спортивный час) </a:t>
            </a:r>
          </a:p>
        </p:txBody>
      </p:sp>
      <p:sp>
        <p:nvSpPr>
          <p:cNvPr id="7172" name="Line 6"/>
          <p:cNvSpPr>
            <a:spLocks noChangeShapeType="1"/>
          </p:cNvSpPr>
          <p:nvPr/>
        </p:nvSpPr>
        <p:spPr bwMode="auto">
          <a:xfrm flipV="1">
            <a:off x="4500563" y="1557338"/>
            <a:ext cx="0" cy="1223962"/>
          </a:xfrm>
          <a:prstGeom prst="line">
            <a:avLst/>
          </a:prstGeom>
          <a:noFill/>
          <a:ln w="9525">
            <a:solidFill>
              <a:srgbClr val="000080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ru-RU"/>
          </a:p>
        </p:txBody>
      </p:sp>
      <p:sp>
        <p:nvSpPr>
          <p:cNvPr id="7173" name="Line 7"/>
          <p:cNvSpPr>
            <a:spLocks noChangeShapeType="1"/>
          </p:cNvSpPr>
          <p:nvPr/>
        </p:nvSpPr>
        <p:spPr bwMode="auto">
          <a:xfrm>
            <a:off x="4500563" y="4292600"/>
            <a:ext cx="0" cy="1081088"/>
          </a:xfrm>
          <a:prstGeom prst="line">
            <a:avLst/>
          </a:prstGeom>
          <a:noFill/>
          <a:ln w="9525">
            <a:solidFill>
              <a:srgbClr val="000080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ru-RU"/>
          </a:p>
        </p:txBody>
      </p:sp>
      <p:sp>
        <p:nvSpPr>
          <p:cNvPr id="7174" name="Text Box 8"/>
          <p:cNvSpPr txBox="1">
            <a:spLocks noChangeArrowheads="1"/>
          </p:cNvSpPr>
          <p:nvPr/>
        </p:nvSpPr>
        <p:spPr bwMode="auto">
          <a:xfrm>
            <a:off x="142082" y="2337306"/>
            <a:ext cx="237648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0"/>
              </a:spcBef>
            </a:pP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</a:rPr>
              <a:t> Спортивная</a:t>
            </a:r>
          </a:p>
          <a:p>
            <a:pPr>
              <a:spcBef>
                <a:spcPts val="0"/>
              </a:spcBef>
            </a:pP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</a:rPr>
              <a:t> (баскетбол,</a:t>
            </a:r>
          </a:p>
          <a:p>
            <a:pPr>
              <a:spcBef>
                <a:spcPts val="0"/>
              </a:spcBef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</a:rPr>
              <a:t>Настольный теннис,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</a:endParaRPr>
          </a:p>
          <a:p>
            <a:pPr>
              <a:spcBef>
                <a:spcPts val="0"/>
              </a:spcBef>
            </a:pP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</a:rPr>
              <a:t>футбол,</a:t>
            </a:r>
          </a:p>
          <a:p>
            <a:pPr>
              <a:spcBef>
                <a:spcPts val="0"/>
              </a:spcBef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</a:rPr>
              <a:t>Шахматы)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7175" name="Text Box 9"/>
          <p:cNvSpPr txBox="1">
            <a:spLocks noChangeArrowheads="1"/>
          </p:cNvSpPr>
          <p:nvPr/>
        </p:nvSpPr>
        <p:spPr bwMode="auto">
          <a:xfrm>
            <a:off x="6300788" y="2924175"/>
            <a:ext cx="284321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ru-RU" sz="2400" b="1" dirty="0">
                <a:solidFill>
                  <a:srgbClr val="0000FF"/>
                </a:solidFill>
                <a:latin typeface="Times New Roman" pitchFamily="18" charset="0"/>
              </a:rPr>
              <a:t>Оздоровительная (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</a:rPr>
              <a:t>Фитнес,</a:t>
            </a:r>
            <a:endParaRPr lang="en-US" sz="2400" b="1" dirty="0" smtClean="0">
              <a:solidFill>
                <a:srgbClr val="0000FF"/>
              </a:solidFill>
              <a:latin typeface="Times New Roman" pitchFamily="18" charset="0"/>
            </a:endParaRPr>
          </a:p>
          <a:p>
            <a:pPr>
              <a:spcBef>
                <a:spcPts val="0"/>
              </a:spcBef>
            </a:pP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</a:rPr>
              <a:t>атлетическая </a:t>
            </a:r>
            <a:r>
              <a:rPr lang="ru-RU" sz="2400" b="1" dirty="0">
                <a:solidFill>
                  <a:srgbClr val="0000FF"/>
                </a:solidFill>
                <a:latin typeface="Times New Roman" pitchFamily="18" charset="0"/>
              </a:rPr>
              <a:t>гимнастика)</a:t>
            </a:r>
          </a:p>
        </p:txBody>
      </p:sp>
      <p:sp>
        <p:nvSpPr>
          <p:cNvPr id="7176" name="Line 10"/>
          <p:cNvSpPr>
            <a:spLocks noChangeShapeType="1"/>
          </p:cNvSpPr>
          <p:nvPr/>
        </p:nvSpPr>
        <p:spPr bwMode="auto">
          <a:xfrm flipH="1">
            <a:off x="2339975" y="3500438"/>
            <a:ext cx="647700" cy="0"/>
          </a:xfrm>
          <a:prstGeom prst="line">
            <a:avLst/>
          </a:prstGeom>
          <a:noFill/>
          <a:ln w="9525">
            <a:solidFill>
              <a:srgbClr val="000080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ru-RU"/>
          </a:p>
        </p:txBody>
      </p:sp>
      <p:sp>
        <p:nvSpPr>
          <p:cNvPr id="7177" name="Line 11"/>
          <p:cNvSpPr>
            <a:spLocks noChangeShapeType="1"/>
          </p:cNvSpPr>
          <p:nvPr/>
        </p:nvSpPr>
        <p:spPr bwMode="auto">
          <a:xfrm>
            <a:off x="5940425" y="3500438"/>
            <a:ext cx="647700" cy="0"/>
          </a:xfrm>
          <a:prstGeom prst="line">
            <a:avLst/>
          </a:prstGeom>
          <a:noFill/>
          <a:ln w="9525">
            <a:solidFill>
              <a:srgbClr val="000080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ru-RU"/>
          </a:p>
        </p:txBody>
      </p:sp>
      <p:sp>
        <p:nvSpPr>
          <p:cNvPr id="7178" name="Text Box 12"/>
          <p:cNvSpPr txBox="1">
            <a:spLocks noChangeArrowheads="1"/>
          </p:cNvSpPr>
          <p:nvPr/>
        </p:nvSpPr>
        <p:spPr bwMode="auto">
          <a:xfrm>
            <a:off x="2700338" y="260350"/>
            <a:ext cx="352742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0"/>
              </a:spcBef>
            </a:pPr>
            <a:r>
              <a:rPr lang="ru-RU" sz="2400" b="1" dirty="0">
                <a:solidFill>
                  <a:srgbClr val="FF00FF"/>
                </a:solidFill>
                <a:latin typeface="Times New Roman" pitchFamily="18" charset="0"/>
              </a:rPr>
              <a:t>Оборонно-спортивная</a:t>
            </a:r>
          </a:p>
          <a:p>
            <a:pPr>
              <a:spcBef>
                <a:spcPts val="0"/>
              </a:spcBef>
            </a:pPr>
            <a:r>
              <a:rPr lang="ru-RU" sz="2400" b="1" dirty="0">
                <a:solidFill>
                  <a:srgbClr val="FF00FF"/>
                </a:solidFill>
                <a:latin typeface="Times New Roman" pitchFamily="18" charset="0"/>
              </a:rPr>
              <a:t>(Безопасное колесо, Знатоки ПДД)</a:t>
            </a:r>
          </a:p>
        </p:txBody>
      </p:sp>
      <p:sp>
        <p:nvSpPr>
          <p:cNvPr id="7181" name="WordArt 13"/>
          <p:cNvSpPr>
            <a:spLocks noChangeArrowheads="1" noChangeShapeType="1" noTextEdit="1"/>
          </p:cNvSpPr>
          <p:nvPr/>
        </p:nvSpPr>
        <p:spPr bwMode="auto">
          <a:xfrm>
            <a:off x="3708400" y="3394075"/>
            <a:ext cx="1504950" cy="466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2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Северный ОЛИМП</a:t>
            </a:r>
            <a:endParaRPr lang="ru-RU" sz="32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Критерии оценки работы педагога</a:t>
            </a:r>
          </a:p>
        </p:txBody>
      </p:sp>
      <p:sp>
        <p:nvSpPr>
          <p:cNvPr id="8195" name="Rectangle 6"/>
          <p:cNvSpPr>
            <a:spLocks noGrp="1" noChangeArrowheads="1"/>
          </p:cNvSpPr>
          <p:nvPr>
            <p:ph idx="1"/>
          </p:nvPr>
        </p:nvSpPr>
        <p:spPr>
          <a:xfrm>
            <a:off x="250825" y="1773238"/>
            <a:ext cx="4043363" cy="4525962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Blip>
                <a:blip r:embed="rId2"/>
              </a:buBlip>
            </a:pPr>
            <a:r>
              <a:rPr lang="ru-RU" sz="2800" smtClean="0">
                <a:latin typeface="Times New Roman" pitchFamily="18" charset="0"/>
              </a:rPr>
              <a:t>Психологический климат группы</a:t>
            </a:r>
          </a:p>
          <a:p>
            <a:pPr eaLnBrk="1" hangingPunct="1">
              <a:lnSpc>
                <a:spcPct val="90000"/>
              </a:lnSpc>
              <a:buFontTx/>
              <a:buBlip>
                <a:blip r:embed="rId2"/>
              </a:buBlip>
            </a:pPr>
            <a:r>
              <a:rPr lang="ru-RU" sz="2800" smtClean="0">
                <a:latin typeface="Times New Roman" pitchFamily="18" charset="0"/>
              </a:rPr>
              <a:t>Сотрудничество – учителя – родители - обучающиеся</a:t>
            </a:r>
          </a:p>
          <a:p>
            <a:pPr eaLnBrk="1" hangingPunct="1">
              <a:lnSpc>
                <a:spcPct val="90000"/>
              </a:lnSpc>
              <a:buFontTx/>
              <a:buBlip>
                <a:blip r:embed="rId2"/>
              </a:buBlip>
            </a:pPr>
            <a:r>
              <a:rPr lang="ru-RU" sz="2800" smtClean="0">
                <a:latin typeface="Times New Roman" pitchFamily="18" charset="0"/>
              </a:rPr>
              <a:t>Активная позиция педагога</a:t>
            </a:r>
          </a:p>
          <a:p>
            <a:pPr eaLnBrk="1" hangingPunct="1">
              <a:lnSpc>
                <a:spcPct val="90000"/>
              </a:lnSpc>
              <a:buFontTx/>
              <a:buBlip>
                <a:blip r:embed="rId2"/>
              </a:buBlip>
            </a:pPr>
            <a:r>
              <a:rPr lang="ru-RU" sz="2800" smtClean="0">
                <a:latin typeface="Times New Roman" pitchFamily="18" charset="0"/>
              </a:rPr>
              <a:t>Участие в поисково-исследовательской  деятельности </a:t>
            </a:r>
          </a:p>
        </p:txBody>
      </p:sp>
      <p:pic>
        <p:nvPicPr>
          <p:cNvPr id="8197" name="Picture 5" descr="F:\лена\Новая папка\IMG_586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2276872"/>
            <a:ext cx="4424040" cy="3318030"/>
          </a:xfrm>
          <a:prstGeom prst="rect">
            <a:avLst/>
          </a:prstGeom>
          <a:noFill/>
          <a:scene3d>
            <a:camera prst="orthographicFront">
              <a:rot lat="0" lon="0" rev="10800000"/>
            </a:camera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НОРМАТИВНО –ПРАВОВАЯ БАЗА</a:t>
            </a:r>
          </a:p>
        </p:txBody>
      </p:sp>
      <p:sp>
        <p:nvSpPr>
          <p:cNvPr id="9218" name="Rectangle 4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/>
          <a:lstStyle/>
          <a:p>
            <a:pPr eaLnBrk="1" hangingPunct="1">
              <a:buFontTx/>
              <a:buBlip>
                <a:blip r:embed="rId2"/>
              </a:buBlip>
            </a:pPr>
            <a:r>
              <a:rPr lang="ru-RU" sz="2000" dirty="0" smtClean="0">
                <a:latin typeface="Times New Roman" pitchFamily="18" charset="0"/>
              </a:rPr>
              <a:t>свидетельство о регистрации клуба;</a:t>
            </a:r>
          </a:p>
          <a:p>
            <a:pPr eaLnBrk="1" hangingPunct="1">
              <a:buFontTx/>
              <a:buBlip>
                <a:blip r:embed="rId2"/>
              </a:buBlip>
            </a:pPr>
            <a:r>
              <a:rPr lang="ru-RU" sz="2000" dirty="0" smtClean="0">
                <a:latin typeface="Times New Roman" pitchFamily="18" charset="0"/>
              </a:rPr>
              <a:t>положение клуба;</a:t>
            </a:r>
          </a:p>
          <a:p>
            <a:pPr eaLnBrk="1" hangingPunct="1">
              <a:buFontTx/>
              <a:buBlip>
                <a:blip r:embed="rId2"/>
              </a:buBlip>
            </a:pPr>
            <a:r>
              <a:rPr lang="ru-RU" sz="2000" dirty="0" smtClean="0">
                <a:latin typeface="Times New Roman" pitchFamily="18" charset="0"/>
              </a:rPr>
              <a:t>устав клуба;</a:t>
            </a:r>
          </a:p>
          <a:p>
            <a:pPr eaLnBrk="1" hangingPunct="1">
              <a:buFontTx/>
              <a:buBlip>
                <a:blip r:embed="rId2"/>
              </a:buBlip>
            </a:pPr>
            <a:r>
              <a:rPr lang="ru-RU" sz="2000" dirty="0" smtClean="0">
                <a:latin typeface="Times New Roman" pitchFamily="18" charset="0"/>
              </a:rPr>
              <a:t>атрибутика клуба (эмблема, флаг, девиз)</a:t>
            </a:r>
          </a:p>
          <a:p>
            <a:pPr eaLnBrk="1" hangingPunct="1">
              <a:buFontTx/>
              <a:buBlip>
                <a:blip r:embed="rId2"/>
              </a:buBlip>
            </a:pPr>
            <a:r>
              <a:rPr lang="ru-RU" sz="2000" dirty="0" smtClean="0">
                <a:latin typeface="Times New Roman" pitchFamily="18" charset="0"/>
              </a:rPr>
              <a:t>приказ о деятельности клуба;</a:t>
            </a:r>
          </a:p>
          <a:p>
            <a:pPr eaLnBrk="1" hangingPunct="1">
              <a:buFontTx/>
              <a:buBlip>
                <a:blip r:embed="rId2"/>
              </a:buBlip>
            </a:pPr>
            <a:r>
              <a:rPr lang="ru-RU" sz="2000" dirty="0" smtClean="0">
                <a:latin typeface="Times New Roman" pitchFamily="18" charset="0"/>
              </a:rPr>
              <a:t>должностные обязанности педагогов;</a:t>
            </a:r>
          </a:p>
          <a:p>
            <a:pPr eaLnBrk="1" hangingPunct="1">
              <a:buFontTx/>
              <a:buBlip>
                <a:blip r:embed="rId2"/>
              </a:buBlip>
            </a:pPr>
            <a:r>
              <a:rPr lang="ru-RU" sz="2000" dirty="0" smtClean="0">
                <a:latin typeface="Times New Roman" pitchFamily="18" charset="0"/>
              </a:rPr>
              <a:t>программы дополнительного образования;</a:t>
            </a:r>
            <a:r>
              <a:rPr lang="ru-RU" dirty="0" smtClean="0">
                <a:latin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</a:rPr>
            </a:br>
            <a:endParaRPr lang="ru-RU" dirty="0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sz="4000" smtClean="0">
                <a:solidFill>
                  <a:srgbClr val="800000"/>
                </a:solidFill>
              </a:rPr>
              <a:t>ШТАТ КЛУБА</a:t>
            </a:r>
          </a:p>
        </p:txBody>
      </p:sp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395536" y="2348880"/>
            <a:ext cx="8820150" cy="2831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u="sng" dirty="0">
                <a:solidFill>
                  <a:srgbClr val="FF0000"/>
                </a:solidFill>
                <a:latin typeface="Times New Roman" pitchFamily="18" charset="0"/>
              </a:rPr>
              <a:t>Руководитель клуба:</a:t>
            </a:r>
          </a:p>
          <a:p>
            <a:r>
              <a:rPr lang="ru-RU" sz="2400" i="1" dirty="0" smtClean="0">
                <a:latin typeface="Times New Roman" pitchFamily="18" charset="0"/>
              </a:rPr>
              <a:t>Лаврентьев А</a:t>
            </a:r>
            <a:r>
              <a:rPr lang="en-US" sz="2400" i="1" dirty="0" smtClean="0">
                <a:latin typeface="Times New Roman" pitchFamily="18" charset="0"/>
              </a:rPr>
              <a:t>.</a:t>
            </a:r>
            <a:r>
              <a:rPr lang="ru-RU" sz="2400" i="1" dirty="0" smtClean="0">
                <a:latin typeface="Times New Roman" pitchFamily="18" charset="0"/>
              </a:rPr>
              <a:t> А</a:t>
            </a:r>
            <a:r>
              <a:rPr lang="en-US" sz="2400" i="1" dirty="0" smtClean="0">
                <a:latin typeface="Times New Roman" pitchFamily="18" charset="0"/>
              </a:rPr>
              <a:t>.</a:t>
            </a:r>
          </a:p>
          <a:p>
            <a:endParaRPr lang="ru-RU" sz="2400" i="1" dirty="0">
              <a:latin typeface="Times New Roman" pitchFamily="18" charset="0"/>
            </a:endParaRPr>
          </a:p>
          <a:p>
            <a:r>
              <a:rPr lang="ru-RU" sz="3200" u="sng" dirty="0">
                <a:solidFill>
                  <a:srgbClr val="FF0000"/>
                </a:solidFill>
                <a:latin typeface="Times New Roman" pitchFamily="18" charset="0"/>
              </a:rPr>
              <a:t>Наши  педагоги:</a:t>
            </a:r>
            <a:br>
              <a:rPr lang="ru-RU" sz="3200" u="sng" dirty="0">
                <a:solidFill>
                  <a:srgbClr val="FF0000"/>
                </a:solidFill>
                <a:latin typeface="Times New Roman" pitchFamily="18" charset="0"/>
              </a:rPr>
            </a:br>
            <a:r>
              <a:rPr lang="ru-RU" sz="2400" i="1" dirty="0" err="1" smtClean="0">
                <a:latin typeface="Times New Roman" pitchFamily="18" charset="0"/>
              </a:rPr>
              <a:t>Бильде</a:t>
            </a:r>
            <a:r>
              <a:rPr lang="ru-RU" sz="2400" i="1" dirty="0" smtClean="0">
                <a:latin typeface="Times New Roman" pitchFamily="18" charset="0"/>
              </a:rPr>
              <a:t> Н</a:t>
            </a:r>
            <a:r>
              <a:rPr lang="en-US" sz="2400" i="1" dirty="0" smtClean="0">
                <a:latin typeface="Times New Roman" pitchFamily="18" charset="0"/>
              </a:rPr>
              <a:t>.</a:t>
            </a:r>
            <a:r>
              <a:rPr lang="ru-RU" sz="2400" i="1" dirty="0" smtClean="0">
                <a:latin typeface="Times New Roman" pitchFamily="18" charset="0"/>
              </a:rPr>
              <a:t> И</a:t>
            </a:r>
            <a:r>
              <a:rPr lang="en-US" sz="2400" i="1" dirty="0" smtClean="0">
                <a:latin typeface="Times New Roman" pitchFamily="18" charset="0"/>
              </a:rPr>
              <a:t>.</a:t>
            </a:r>
            <a:endParaRPr lang="ru-RU" sz="2400" i="1" dirty="0" smtClean="0">
              <a:latin typeface="Times New Roman" pitchFamily="18" charset="0"/>
            </a:endParaRPr>
          </a:p>
          <a:p>
            <a:r>
              <a:rPr lang="ru-RU" sz="2400" i="1" dirty="0" smtClean="0">
                <a:latin typeface="Times New Roman" pitchFamily="18" charset="0"/>
              </a:rPr>
              <a:t>Финько М</a:t>
            </a:r>
            <a:r>
              <a:rPr lang="en-US" sz="2400" i="1" dirty="0" smtClean="0">
                <a:latin typeface="Times New Roman" pitchFamily="18" charset="0"/>
              </a:rPr>
              <a:t>.</a:t>
            </a:r>
            <a:r>
              <a:rPr lang="ru-RU" sz="2400" i="1" dirty="0" smtClean="0">
                <a:latin typeface="Times New Roman" pitchFamily="18" charset="0"/>
              </a:rPr>
              <a:t> В</a:t>
            </a:r>
            <a:r>
              <a:rPr lang="en-US" sz="2400" i="1" dirty="0" smtClean="0">
                <a:latin typeface="Times New Roman" pitchFamily="18" charset="0"/>
              </a:rPr>
              <a:t>.</a:t>
            </a:r>
            <a:endParaRPr lang="ru-RU" sz="2400" i="1" dirty="0">
              <a:latin typeface="Times New Roman" pitchFamily="18" charset="0"/>
            </a:endParaRPr>
          </a:p>
          <a:p>
            <a:pPr algn="l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/>
    </p:bld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783</TotalTime>
  <Words>590</Words>
  <Application>Microsoft Office PowerPoint</Application>
  <PresentationFormat>Экран (4:3)</PresentationFormat>
  <Paragraphs>128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Arial</vt:lpstr>
      <vt:lpstr>Century Gothic</vt:lpstr>
      <vt:lpstr>Times New Roman</vt:lpstr>
      <vt:lpstr>Wingdings</vt:lpstr>
      <vt:lpstr>Wingdings 3</vt:lpstr>
      <vt:lpstr>Легкий дым</vt:lpstr>
      <vt:lpstr>Муниципальное  бюджетное общеобразовательное учреждение  «Средняя школа №69 Советский район г. Красноярск»</vt:lpstr>
      <vt:lpstr>АКТУАЛЬНОСТЬ СОЗДАНИЯ КЛУБА</vt:lpstr>
      <vt:lpstr>ЦЕЛИ И ЗАДАЧИ КЛУБА:</vt:lpstr>
      <vt:lpstr>НАПРАВЛЕНИЯ ДЕЯТЕЛЬНОСТИ КЛУБА:</vt:lpstr>
      <vt:lpstr>ПРИНЦИПЫ ДЕЯТЕЛЬНОСТИ КЛУБА:</vt:lpstr>
      <vt:lpstr>Презентация PowerPoint</vt:lpstr>
      <vt:lpstr>Критерии оценки работы педагога</vt:lpstr>
      <vt:lpstr>НОРМАТИВНО –ПРАВОВАЯ БАЗА</vt:lpstr>
      <vt:lpstr>ШТАТ КЛУБА</vt:lpstr>
      <vt:lpstr>Статистика </vt:lpstr>
      <vt:lpstr>НАШИ   РЕЗУЛЬТАТЫ</vt:lpstr>
      <vt:lpstr>КЛУБ «ОЛИМП»  </vt:lpstr>
      <vt:lpstr>НАШИ ДОСТИЖЕНИЯ</vt:lpstr>
      <vt:lpstr> Наша гордость </vt:lpstr>
      <vt:lpstr>Анализ работы клуба</vt:lpstr>
      <vt:lpstr>Презентация PowerPoint</vt:lpstr>
      <vt:lpstr>Презентация PowerPoint</vt:lpstr>
      <vt:lpstr>Презентация PowerPoint</vt:lpstr>
    </vt:vector>
  </TitlesOfParts>
  <Company>ММЦ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образовательное учреждение  «Северо-Енисейская средняя общеобразовательная школа №1  им. Е.С. Белинского»</dc:title>
  <dc:creator>Смолина Анна Юрьевна</dc:creator>
  <cp:lastModifiedBy>Учитель</cp:lastModifiedBy>
  <cp:revision>52</cp:revision>
  <dcterms:created xsi:type="dcterms:W3CDTF">2006-12-11T09:21:26Z</dcterms:created>
  <dcterms:modified xsi:type="dcterms:W3CDTF">2018-04-14T06:09:29Z</dcterms:modified>
</cp:coreProperties>
</file>